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40"/>
  </p:notesMasterIdLst>
  <p:handoutMasterIdLst>
    <p:handoutMasterId r:id="rId41"/>
  </p:handoutMasterIdLst>
  <p:sldIdLst>
    <p:sldId id="547" r:id="rId2"/>
    <p:sldId id="550" r:id="rId3"/>
    <p:sldId id="614" r:id="rId4"/>
    <p:sldId id="633" r:id="rId5"/>
    <p:sldId id="625" r:id="rId6"/>
    <p:sldId id="634" r:id="rId7"/>
    <p:sldId id="635" r:id="rId8"/>
    <p:sldId id="656" r:id="rId9"/>
    <p:sldId id="636" r:id="rId10"/>
    <p:sldId id="637" r:id="rId11"/>
    <p:sldId id="638" r:id="rId12"/>
    <p:sldId id="639" r:id="rId13"/>
    <p:sldId id="641" r:id="rId14"/>
    <p:sldId id="642" r:id="rId15"/>
    <p:sldId id="657" r:id="rId16"/>
    <p:sldId id="651" r:id="rId17"/>
    <p:sldId id="652" r:id="rId18"/>
    <p:sldId id="653" r:id="rId19"/>
    <p:sldId id="643" r:id="rId20"/>
    <p:sldId id="645" r:id="rId21"/>
    <p:sldId id="646" r:id="rId22"/>
    <p:sldId id="647" r:id="rId23"/>
    <p:sldId id="648" r:id="rId24"/>
    <p:sldId id="649" r:id="rId25"/>
    <p:sldId id="650" r:id="rId26"/>
    <p:sldId id="659" r:id="rId27"/>
    <p:sldId id="654" r:id="rId28"/>
    <p:sldId id="663" r:id="rId29"/>
    <p:sldId id="655" r:id="rId30"/>
    <p:sldId id="658" r:id="rId31"/>
    <p:sldId id="660" r:id="rId32"/>
    <p:sldId id="662" r:id="rId33"/>
    <p:sldId id="661" r:id="rId34"/>
    <p:sldId id="562" r:id="rId35"/>
    <p:sldId id="554" r:id="rId36"/>
    <p:sldId id="616" r:id="rId37"/>
    <p:sldId id="552" r:id="rId38"/>
    <p:sldId id="553" r:id="rId39"/>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EBD7B7BD-0228-49AB-A366-7838400FAC90}">
          <p14:sldIdLst>
            <p14:sldId id="547"/>
            <p14:sldId id="550"/>
            <p14:sldId id="614"/>
            <p14:sldId id="633"/>
            <p14:sldId id="625"/>
            <p14:sldId id="634"/>
            <p14:sldId id="635"/>
            <p14:sldId id="656"/>
            <p14:sldId id="636"/>
            <p14:sldId id="637"/>
            <p14:sldId id="638"/>
            <p14:sldId id="639"/>
            <p14:sldId id="641"/>
            <p14:sldId id="642"/>
            <p14:sldId id="657"/>
            <p14:sldId id="651"/>
            <p14:sldId id="652"/>
            <p14:sldId id="653"/>
            <p14:sldId id="643"/>
            <p14:sldId id="645"/>
            <p14:sldId id="646"/>
            <p14:sldId id="647"/>
            <p14:sldId id="648"/>
            <p14:sldId id="649"/>
            <p14:sldId id="650"/>
            <p14:sldId id="659"/>
            <p14:sldId id="654"/>
            <p14:sldId id="663"/>
            <p14:sldId id="655"/>
            <p14:sldId id="658"/>
            <p14:sldId id="660"/>
            <p14:sldId id="662"/>
            <p14:sldId id="661"/>
            <p14:sldId id="562"/>
            <p14:sldId id="554"/>
            <p14:sldId id="616"/>
            <p14:sldId id="552"/>
          </p14:sldIdLst>
        </p14:section>
        <p14:section name="Untitled Section" id="{F4BF9635-23C0-477B-9A0C-F010299B506A}">
          <p14:sldIdLst>
            <p14:sldId id="55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42" autoAdjust="0"/>
    <p:restoredTop sz="94660"/>
  </p:normalViewPr>
  <p:slideViewPr>
    <p:cSldViewPr>
      <p:cViewPr varScale="1">
        <p:scale>
          <a:sx n="102" d="100"/>
          <a:sy n="102" d="100"/>
        </p:scale>
        <p:origin x="-114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06"/>
    </p:cViewPr>
  </p:sorterViewPr>
  <p:notesViewPr>
    <p:cSldViewPr>
      <p:cViewPr varScale="1">
        <p:scale>
          <a:sx n="71" d="100"/>
          <a:sy n="71" d="100"/>
        </p:scale>
        <p:origin x="-762" y="-102"/>
      </p:cViewPr>
      <p:guideLst>
        <p:guide orient="horz" pos="2880"/>
        <p:guide orient="horz" pos="2160"/>
        <p:guide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2020-08-21</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8/21/2020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5940152" y="5576753"/>
            <a:ext cx="3024336"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smtClean="0">
                <a:solidFill>
                  <a:srgbClr val="FFFFFF"/>
                </a:solidFill>
                <a:latin typeface="Georgia" panose="02040502050405020303" pitchFamily="18" charset="0"/>
                <a:ea typeface="ＭＳ Ｐゴシック" charset="-128"/>
                <a:cs typeface="Arial" pitchFamily="34" charset="0"/>
              </a:rPr>
              <a:t>P.Eng</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2018-20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298587" y="5634955"/>
            <a:ext cx="1151257"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Binary search</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2" Type="http://schemas.microsoft.com/office/2007/relationships/media" Target="../media/media23.wav"/><Relationship Id="rId1" Type="http://schemas.openxmlformats.org/officeDocument/2006/relationships/tags" Target="../tags/tag2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2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wav"/><Relationship Id="rId2" Type="http://schemas.microsoft.com/office/2007/relationships/media" Target="../media/media27.wav"/><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wav"/><Relationship Id="rId2" Type="http://schemas.microsoft.com/office/2007/relationships/media" Target="../media/media28.wav"/><Relationship Id="rId1" Type="http://schemas.openxmlformats.org/officeDocument/2006/relationships/tags" Target="../tags/tag2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wav"/><Relationship Id="rId2" Type="http://schemas.microsoft.com/office/2007/relationships/media" Target="../media/media29.wav"/><Relationship Id="rId1" Type="http://schemas.openxmlformats.org/officeDocument/2006/relationships/tags" Target="../tags/tag2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wav"/><Relationship Id="rId2" Type="http://schemas.microsoft.com/office/2007/relationships/media" Target="../media/media30.wav"/><Relationship Id="rId1" Type="http://schemas.openxmlformats.org/officeDocument/2006/relationships/tags" Target="../tags/tag2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audio" Target="../media/media32.wav"/><Relationship Id="rId2" Type="http://schemas.microsoft.com/office/2007/relationships/media" Target="../media/media32.wav"/><Relationship Id="rId1" Type="http://schemas.openxmlformats.org/officeDocument/2006/relationships/tags" Target="../tags/tag2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wav"/><Relationship Id="rId2" Type="http://schemas.microsoft.com/office/2007/relationships/media" Target="../media/media33.wav"/><Relationship Id="rId1" Type="http://schemas.openxmlformats.org/officeDocument/2006/relationships/tags" Target="../tags/tag3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smtClean="0"/>
              <a:t>Binary search</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5005"/>
    </mc:Choice>
    <mc:Fallback>
      <p:transition spd="slow" advTm="15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Implementing the binary search</a:t>
            </a:r>
            <a:endParaRPr lang="en-CA" dirty="0"/>
          </a:p>
        </p:txBody>
      </p:sp>
      <p:sp>
        <p:nvSpPr>
          <p:cNvPr id="3" name="Content Placeholder 2"/>
          <p:cNvSpPr>
            <a:spLocks noGrp="1"/>
          </p:cNvSpPr>
          <p:nvPr>
            <p:ph idx="1"/>
          </p:nvPr>
        </p:nvSpPr>
        <p:spPr/>
        <p:txBody>
          <a:bodyPr>
            <a:normAutofit lnSpcReduction="10000"/>
          </a:bodyPr>
          <a:lstStyle/>
          <a:p>
            <a:r>
              <a:rPr lang="en-US" dirty="0" smtClean="0"/>
              <a:t>Next, we will check if this entry contains what we are searching for</a:t>
            </a:r>
          </a:p>
          <a:p>
            <a:pPr marL="0" indent="0">
              <a:buNone/>
            </a:pPr>
            <a:endParaRPr lang="en-US" dirty="0" smtClean="0"/>
          </a:p>
          <a:p>
            <a:pPr marL="400050" lvl="1" indent="0">
              <a:buNone/>
            </a:pPr>
            <a:r>
              <a:rPr lang="en-US" sz="1500" dirty="0" smtClean="0">
                <a:latin typeface="Consolas" panose="020B0609020204030204" pitchFamily="49" charset="0"/>
                <a:cs typeface="Consolas" panose="020B0609020204030204" pitchFamily="49" charset="0"/>
              </a:rPr>
              <a:t>    assert( </a:t>
            </a:r>
            <a:r>
              <a:rPr lang="en-US" sz="1500" dirty="0" err="1" smtClean="0">
                <a:latin typeface="Consolas" panose="020B0609020204030204" pitchFamily="49" charset="0"/>
                <a:cs typeface="Consolas" panose="020B0609020204030204" pitchFamily="49" charset="0"/>
              </a:rPr>
              <a:t>is_sorted</a:t>
            </a:r>
            <a:r>
              <a:rPr lang="en-US" sz="1500" dirty="0" smtClean="0">
                <a:latin typeface="Consolas" panose="020B0609020204030204" pitchFamily="49" charset="0"/>
                <a:cs typeface="Consolas" panose="020B0609020204030204" pitchFamily="49" charset="0"/>
              </a:rPr>
              <a:t>( array, capacity ) == capacity );</a:t>
            </a: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lower_index</a:t>
            </a:r>
            <a:r>
              <a:rPr lang="en-US" sz="1500" dirty="0" smtClean="0">
                <a:latin typeface="Consolas" panose="020B0609020204030204" pitchFamily="49" charset="0"/>
                <a:cs typeface="Consolas" panose="020B0609020204030204" pitchFamily="49" charset="0"/>
              </a:rPr>
              <a:t>{0};</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upper_index</a:t>
            </a:r>
            <a:r>
              <a:rPr lang="en-US" sz="1500" dirty="0" smtClean="0">
                <a:latin typeface="Consolas" panose="020B0609020204030204" pitchFamily="49" charset="0"/>
                <a:cs typeface="Consolas" panose="020B0609020204030204" pitchFamily="49" charset="0"/>
              </a:rPr>
              <a:t>{capacity - 1};</a:t>
            </a: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while ( ... ) {</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lower_index</a:t>
            </a:r>
            <a:r>
              <a:rPr lang="en-US" sz="1500" dirty="0" smtClean="0">
                <a:latin typeface="Consolas" panose="020B0609020204030204" pitchFamily="49" charset="0"/>
                <a:cs typeface="Consolas" panose="020B0609020204030204" pitchFamily="49" charset="0"/>
              </a:rPr>
              <a:t> + </a:t>
            </a:r>
            <a:r>
              <a:rPr lang="en-US" sz="1500" dirty="0" err="1" smtClean="0">
                <a:latin typeface="Consolas" panose="020B0609020204030204" pitchFamily="49" charset="0"/>
                <a:cs typeface="Consolas" panose="020B0609020204030204" pitchFamily="49" charset="0"/>
              </a:rPr>
              <a:t>upper_index</a:t>
            </a:r>
            <a:r>
              <a:rPr lang="en-US" sz="1500" dirty="0" smtClean="0">
                <a:latin typeface="Consolas" panose="020B0609020204030204" pitchFamily="49" charset="0"/>
                <a:cs typeface="Consolas" panose="020B0609020204030204" pitchFamily="49" charset="0"/>
              </a:rPr>
              <a:t>)/2 };</a:t>
            </a: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if ( array[</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 == value ) {</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return </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p>
          <a:p>
            <a:pPr marL="400050" lvl="1" indent="0">
              <a:buNone/>
            </a:pPr>
            <a:endParaRPr lang="en-US" sz="1500" dirty="0" smtClean="0">
              <a:latin typeface="Consolas" panose="020B0609020204030204" pitchFamily="49" charset="0"/>
              <a:cs typeface="Consolas" panose="020B0609020204030204" pitchFamily="49" charset="0"/>
            </a:endParaRP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endParaRPr lang="en-US" sz="1500" dirty="0" smtClean="0">
              <a:latin typeface="Consolas" panose="020B0609020204030204" pitchFamily="49" charset="0"/>
              <a:cs typeface="Consolas" panose="020B0609020204030204" pitchFamily="49" charset="0"/>
            </a:endParaRP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a:t>
            </a:r>
            <a:endParaRPr lang="en-CA" sz="1500" dirty="0">
              <a:latin typeface="Consolas" panose="020B0609020204030204" pitchFamily="49" charset="0"/>
              <a:cs typeface="Consolas" panose="020B0609020204030204" pitchFamily="49" charset="0"/>
            </a:endParaRPr>
          </a:p>
        </p:txBody>
      </p:sp>
      <p:sp>
        <p:nvSpPr>
          <p:cNvPr id="9" name="Rounded Rectangle 8"/>
          <p:cNvSpPr/>
          <p:nvPr/>
        </p:nvSpPr>
        <p:spPr>
          <a:xfrm>
            <a:off x="1691680" y="4227779"/>
            <a:ext cx="4176464" cy="8294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92146552"/>
      </p:ext>
    </p:extLst>
  </p:cSld>
  <p:clrMapOvr>
    <a:masterClrMapping/>
  </p:clrMapOvr>
  <mc:AlternateContent xmlns:mc="http://schemas.openxmlformats.org/markup-compatibility/2006">
    <mc:Choice xmlns:p14="http://schemas.microsoft.com/office/powerpoint/2010/main" Requires="p14">
      <p:transition spd="slow" p14:dur="2000" advTm="26110"/>
    </mc:Choice>
    <mc:Fallback>
      <p:transition spd="slow" advTm="26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Implementing the binary search</a:t>
            </a:r>
            <a:endParaRPr lang="en-CA" dirty="0"/>
          </a:p>
        </p:txBody>
      </p:sp>
      <p:sp>
        <p:nvSpPr>
          <p:cNvPr id="3" name="Content Placeholder 2"/>
          <p:cNvSpPr>
            <a:spLocks noGrp="1"/>
          </p:cNvSpPr>
          <p:nvPr>
            <p:ph idx="1"/>
          </p:nvPr>
        </p:nvSpPr>
        <p:spPr/>
        <p:txBody>
          <a:bodyPr>
            <a:normAutofit lnSpcReduction="10000"/>
          </a:bodyPr>
          <a:lstStyle/>
          <a:p>
            <a:r>
              <a:rPr lang="en-US" dirty="0" smtClean="0"/>
              <a:t>If the entry at this point is too small</a:t>
            </a:r>
          </a:p>
          <a:p>
            <a:pPr marL="0" indent="0">
              <a:buNone/>
            </a:pPr>
            <a:r>
              <a:rPr lang="en-US" dirty="0"/>
              <a:t> </a:t>
            </a:r>
            <a:r>
              <a:rPr lang="en-US" dirty="0" smtClean="0"/>
              <a:t>          </a:t>
            </a:r>
            <a:r>
              <a:rPr lang="en-US" b="1" dirty="0" smtClean="0"/>
              <a:t>–</a:t>
            </a:r>
            <a:r>
              <a:rPr lang="en-US" dirty="0" smtClean="0"/>
              <a:t> We’ll update the lower index</a:t>
            </a:r>
          </a:p>
          <a:p>
            <a:pPr marL="400050" lvl="1" indent="0">
              <a:buNone/>
            </a:pPr>
            <a:r>
              <a:rPr lang="en-US" sz="1500" dirty="0" smtClean="0">
                <a:latin typeface="Consolas" panose="020B0609020204030204" pitchFamily="49" charset="0"/>
                <a:cs typeface="Consolas" panose="020B0609020204030204" pitchFamily="49" charset="0"/>
              </a:rPr>
              <a:t>    assert( </a:t>
            </a:r>
            <a:r>
              <a:rPr lang="en-US" sz="1500" dirty="0" err="1" smtClean="0">
                <a:latin typeface="Consolas" panose="020B0609020204030204" pitchFamily="49" charset="0"/>
                <a:cs typeface="Consolas" panose="020B0609020204030204" pitchFamily="49" charset="0"/>
              </a:rPr>
              <a:t>is_sorted</a:t>
            </a:r>
            <a:r>
              <a:rPr lang="en-US" sz="1500" dirty="0" smtClean="0">
                <a:latin typeface="Consolas" panose="020B0609020204030204" pitchFamily="49" charset="0"/>
                <a:cs typeface="Consolas" panose="020B0609020204030204" pitchFamily="49" charset="0"/>
              </a:rPr>
              <a:t>( array, capacity ) == capacity );</a:t>
            </a: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lower_index</a:t>
            </a:r>
            <a:r>
              <a:rPr lang="en-US" sz="1500" dirty="0" smtClean="0">
                <a:latin typeface="Consolas" panose="020B0609020204030204" pitchFamily="49" charset="0"/>
                <a:cs typeface="Consolas" panose="020B0609020204030204" pitchFamily="49" charset="0"/>
              </a:rPr>
              <a:t>{0};</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upper_index</a:t>
            </a:r>
            <a:r>
              <a:rPr lang="en-US" sz="1500" dirty="0" smtClean="0">
                <a:latin typeface="Consolas" panose="020B0609020204030204" pitchFamily="49" charset="0"/>
                <a:cs typeface="Consolas" panose="020B0609020204030204" pitchFamily="49" charset="0"/>
              </a:rPr>
              <a:t>{capacity - 1};</a:t>
            </a: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while ( ... ) {</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lower_index</a:t>
            </a:r>
            <a:r>
              <a:rPr lang="en-US" sz="1500" dirty="0" smtClean="0">
                <a:latin typeface="Consolas" panose="020B0609020204030204" pitchFamily="49" charset="0"/>
                <a:cs typeface="Consolas" panose="020B0609020204030204" pitchFamily="49" charset="0"/>
              </a:rPr>
              <a:t> + </a:t>
            </a:r>
            <a:r>
              <a:rPr lang="en-US" sz="1500" dirty="0" err="1" smtClean="0">
                <a:latin typeface="Consolas" panose="020B0609020204030204" pitchFamily="49" charset="0"/>
                <a:cs typeface="Consolas" panose="020B0609020204030204" pitchFamily="49" charset="0"/>
              </a:rPr>
              <a:t>upper_index</a:t>
            </a:r>
            <a:r>
              <a:rPr lang="en-US" sz="1500" dirty="0" smtClean="0">
                <a:latin typeface="Consolas" panose="020B0609020204030204" pitchFamily="49" charset="0"/>
                <a:cs typeface="Consolas" panose="020B0609020204030204" pitchFamily="49" charset="0"/>
              </a:rPr>
              <a:t>)/2 };</a:t>
            </a: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if ( array[</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 == value ) {</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return </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 else if ( array[</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 &lt; value ) {</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lower_index</a:t>
            </a:r>
            <a:r>
              <a:rPr lang="en-US" sz="1500" dirty="0" smtClean="0">
                <a:latin typeface="Consolas" panose="020B0609020204030204" pitchFamily="49" charset="0"/>
                <a:cs typeface="Consolas" panose="020B0609020204030204" pitchFamily="49" charset="0"/>
              </a:rPr>
              <a:t> = </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 + 1;</a:t>
            </a:r>
          </a:p>
          <a:p>
            <a:pPr marL="400050" lvl="1" indent="0">
              <a:buNone/>
            </a:pPr>
            <a:r>
              <a:rPr lang="en-US" sz="1500" dirty="0" smtClean="0">
                <a:latin typeface="Consolas" panose="020B0609020204030204" pitchFamily="49" charset="0"/>
                <a:cs typeface="Consolas" panose="020B0609020204030204" pitchFamily="49" charset="0"/>
              </a:rPr>
              <a:t>        }</a:t>
            </a:r>
          </a:p>
          <a:p>
            <a:pPr marL="400050" lvl="1" indent="0">
              <a:buNone/>
            </a:pPr>
            <a:endParaRPr lang="en-US" sz="1500" dirty="0" smtClean="0">
              <a:latin typeface="Consolas" panose="020B0609020204030204" pitchFamily="49" charset="0"/>
              <a:cs typeface="Consolas" panose="020B0609020204030204" pitchFamily="49" charset="0"/>
            </a:endParaRP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a:t>
            </a:r>
            <a:endParaRPr lang="en-CA" sz="1500" dirty="0">
              <a:latin typeface="Consolas" panose="020B0609020204030204" pitchFamily="49" charset="0"/>
              <a:cs typeface="Consolas" panose="020B0609020204030204" pitchFamily="49" charset="0"/>
            </a:endParaRPr>
          </a:p>
        </p:txBody>
      </p:sp>
      <p:sp>
        <p:nvSpPr>
          <p:cNvPr id="6" name="Rounded Rectangle 5"/>
          <p:cNvSpPr/>
          <p:nvPr/>
        </p:nvSpPr>
        <p:spPr>
          <a:xfrm>
            <a:off x="1691680" y="4725144"/>
            <a:ext cx="4824536" cy="8294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96351024"/>
      </p:ext>
    </p:extLst>
  </p:cSld>
  <p:clrMapOvr>
    <a:masterClrMapping/>
  </p:clrMapOvr>
  <mc:AlternateContent xmlns:mc="http://schemas.openxmlformats.org/markup-compatibility/2006">
    <mc:Choice xmlns:p14="http://schemas.microsoft.com/office/powerpoint/2010/main" Requires="p14">
      <p:transition spd="slow" p14:dur="2000" advTm="42389"/>
    </mc:Choice>
    <mc:Fallback>
      <p:transition spd="slow" advTm="42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Implementing the binary search</a:t>
            </a:r>
            <a:endParaRPr lang="en-CA" dirty="0"/>
          </a:p>
        </p:txBody>
      </p:sp>
      <p:sp>
        <p:nvSpPr>
          <p:cNvPr id="3" name="Content Placeholder 2"/>
          <p:cNvSpPr>
            <a:spLocks noGrp="1"/>
          </p:cNvSpPr>
          <p:nvPr>
            <p:ph idx="1"/>
          </p:nvPr>
        </p:nvSpPr>
        <p:spPr/>
        <p:txBody>
          <a:bodyPr>
            <a:normAutofit lnSpcReduction="10000"/>
          </a:bodyPr>
          <a:lstStyle/>
          <a:p>
            <a:r>
              <a:rPr lang="en-US" dirty="0" smtClean="0"/>
              <a:t>Otherwise, the only other possibility is that the entry is too large</a:t>
            </a:r>
            <a:endParaRPr lang="en-US" dirty="0"/>
          </a:p>
          <a:p>
            <a:pPr marL="0" indent="0">
              <a:buNone/>
            </a:pPr>
            <a:r>
              <a:rPr lang="en-US" dirty="0" smtClean="0"/>
              <a:t>           </a:t>
            </a:r>
            <a:r>
              <a:rPr lang="en-US" b="1" dirty="0" smtClean="0"/>
              <a:t>–</a:t>
            </a:r>
            <a:r>
              <a:rPr lang="en-US" dirty="0" smtClean="0"/>
              <a:t> We’ll update the upper index</a:t>
            </a:r>
          </a:p>
          <a:p>
            <a:pPr marL="400050" lvl="1" indent="0">
              <a:buNone/>
            </a:pPr>
            <a:r>
              <a:rPr lang="en-US" sz="1500" dirty="0" smtClean="0">
                <a:latin typeface="Consolas" panose="020B0609020204030204" pitchFamily="49" charset="0"/>
                <a:cs typeface="Consolas" panose="020B0609020204030204" pitchFamily="49" charset="0"/>
              </a:rPr>
              <a:t>    assert( </a:t>
            </a:r>
            <a:r>
              <a:rPr lang="en-US" sz="1500" dirty="0" err="1" smtClean="0">
                <a:latin typeface="Consolas" panose="020B0609020204030204" pitchFamily="49" charset="0"/>
                <a:cs typeface="Consolas" panose="020B0609020204030204" pitchFamily="49" charset="0"/>
              </a:rPr>
              <a:t>is_sorted</a:t>
            </a:r>
            <a:r>
              <a:rPr lang="en-US" sz="1500" dirty="0" smtClean="0">
                <a:latin typeface="Consolas" panose="020B0609020204030204" pitchFamily="49" charset="0"/>
                <a:cs typeface="Consolas" panose="020B0609020204030204" pitchFamily="49" charset="0"/>
              </a:rPr>
              <a:t>( array, capacity ) == capacity );</a:t>
            </a: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lower_index</a:t>
            </a:r>
            <a:r>
              <a:rPr lang="en-US" sz="1500" dirty="0" smtClean="0">
                <a:latin typeface="Consolas" panose="020B0609020204030204" pitchFamily="49" charset="0"/>
                <a:cs typeface="Consolas" panose="020B0609020204030204" pitchFamily="49" charset="0"/>
              </a:rPr>
              <a:t>{0};</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upper_index</a:t>
            </a:r>
            <a:r>
              <a:rPr lang="en-US" sz="1500" dirty="0" smtClean="0">
                <a:latin typeface="Consolas" panose="020B0609020204030204" pitchFamily="49" charset="0"/>
                <a:cs typeface="Consolas" panose="020B0609020204030204" pitchFamily="49" charset="0"/>
              </a:rPr>
              <a:t>{capacity - 1};</a:t>
            </a: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while ( ... ) {</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lower_index</a:t>
            </a:r>
            <a:r>
              <a:rPr lang="en-US" sz="1500" dirty="0" smtClean="0">
                <a:latin typeface="Consolas" panose="020B0609020204030204" pitchFamily="49" charset="0"/>
                <a:cs typeface="Consolas" panose="020B0609020204030204" pitchFamily="49" charset="0"/>
              </a:rPr>
              <a:t> + </a:t>
            </a:r>
            <a:r>
              <a:rPr lang="en-US" sz="1500" dirty="0" err="1" smtClean="0">
                <a:latin typeface="Consolas" panose="020B0609020204030204" pitchFamily="49" charset="0"/>
                <a:cs typeface="Consolas" panose="020B0609020204030204" pitchFamily="49" charset="0"/>
              </a:rPr>
              <a:t>upper_index</a:t>
            </a:r>
            <a:r>
              <a:rPr lang="en-US" sz="1500" dirty="0" smtClean="0">
                <a:latin typeface="Consolas" panose="020B0609020204030204" pitchFamily="49" charset="0"/>
                <a:cs typeface="Consolas" panose="020B0609020204030204" pitchFamily="49" charset="0"/>
              </a:rPr>
              <a:t>)/2 };</a:t>
            </a: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if ( array[</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 == value ) {</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return </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 else if ( array[</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 &lt; value ) {</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lower_index</a:t>
            </a:r>
            <a:r>
              <a:rPr lang="en-US" sz="1500" dirty="0" smtClean="0">
                <a:latin typeface="Consolas" panose="020B0609020204030204" pitchFamily="49" charset="0"/>
                <a:cs typeface="Consolas" panose="020B0609020204030204" pitchFamily="49" charset="0"/>
              </a:rPr>
              <a:t> = </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 + 1;</a:t>
            </a:r>
          </a:p>
          <a:p>
            <a:pPr marL="400050" lvl="1" indent="0">
              <a:buNone/>
            </a:pPr>
            <a:r>
              <a:rPr lang="en-US" sz="1500" dirty="0" smtClean="0">
                <a:latin typeface="Consolas" panose="020B0609020204030204" pitchFamily="49" charset="0"/>
                <a:cs typeface="Consolas" panose="020B0609020204030204" pitchFamily="49" charset="0"/>
              </a:rPr>
              <a:t>        } else {</a:t>
            </a:r>
          </a:p>
          <a:p>
            <a:pPr marL="400050" lvl="1" indent="0">
              <a:buNone/>
            </a:pP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upper_index</a:t>
            </a:r>
            <a:r>
              <a:rPr lang="en-US" sz="1500" dirty="0" smtClean="0">
                <a:latin typeface="Consolas" panose="020B0609020204030204" pitchFamily="49" charset="0"/>
                <a:cs typeface="Consolas" panose="020B0609020204030204" pitchFamily="49" charset="0"/>
              </a:rPr>
              <a:t> </a:t>
            </a:r>
            <a:r>
              <a:rPr lang="en-US" sz="1500" dirty="0">
                <a:latin typeface="Consolas" panose="020B0609020204030204" pitchFamily="49" charset="0"/>
                <a:cs typeface="Consolas" panose="020B0609020204030204" pitchFamily="49" charset="0"/>
              </a:rPr>
              <a:t>= </a:t>
            </a:r>
            <a:r>
              <a:rPr lang="en-US" sz="1500" dirty="0" err="1">
                <a:latin typeface="Consolas" panose="020B0609020204030204" pitchFamily="49" charset="0"/>
                <a:cs typeface="Consolas" panose="020B0609020204030204" pitchFamily="49" charset="0"/>
              </a:rPr>
              <a:t>average_index</a:t>
            </a: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r>
              <a:rPr lang="en-US" sz="1500" dirty="0">
                <a:latin typeface="Consolas" panose="020B0609020204030204" pitchFamily="49" charset="0"/>
                <a:cs typeface="Consolas" panose="020B0609020204030204" pitchFamily="49" charset="0"/>
              </a:rPr>
              <a:t>1</a:t>
            </a:r>
            <a:r>
              <a:rPr lang="en-US" sz="1500" dirty="0" smtClean="0">
                <a:latin typeface="Consolas" panose="020B0609020204030204" pitchFamily="49" charset="0"/>
                <a:cs typeface="Consolas" panose="020B0609020204030204" pitchFamily="49" charset="0"/>
              </a:rPr>
              <a:t>;</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p>
          <a:p>
            <a:pPr marL="400050" lvl="1" indent="0">
              <a:buNone/>
            </a:pPr>
            <a:r>
              <a:rPr lang="en-US" sz="1500" dirty="0" smtClean="0">
                <a:latin typeface="Consolas" panose="020B0609020204030204" pitchFamily="49" charset="0"/>
                <a:cs typeface="Consolas" panose="020B0609020204030204" pitchFamily="49" charset="0"/>
              </a:rPr>
              <a:t>    }</a:t>
            </a:r>
            <a:endParaRPr lang="en-CA" sz="1500" dirty="0">
              <a:latin typeface="Consolas" panose="020B0609020204030204" pitchFamily="49" charset="0"/>
              <a:cs typeface="Consolas" panose="020B0609020204030204" pitchFamily="49" charset="0"/>
            </a:endParaRPr>
          </a:p>
        </p:txBody>
      </p:sp>
      <p:sp>
        <p:nvSpPr>
          <p:cNvPr id="6" name="Rounded Rectangle 5"/>
          <p:cNvSpPr/>
          <p:nvPr/>
        </p:nvSpPr>
        <p:spPr>
          <a:xfrm>
            <a:off x="1691680" y="5235891"/>
            <a:ext cx="4824536" cy="8294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97691259"/>
      </p:ext>
    </p:extLst>
  </p:cSld>
  <p:clrMapOvr>
    <a:masterClrMapping/>
  </p:clrMapOvr>
  <mc:AlternateContent xmlns:mc="http://schemas.openxmlformats.org/markup-compatibility/2006">
    <mc:Choice xmlns:p14="http://schemas.microsoft.com/office/powerpoint/2010/main" Requires="p14">
      <p:transition spd="slow" p14:dur="2000" advTm="43299"/>
    </mc:Choice>
    <mc:Fallback>
      <p:transition spd="slow" advTm="4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While loop condition</a:t>
            </a:r>
            <a:endParaRPr lang="en-CA" dirty="0"/>
          </a:p>
        </p:txBody>
      </p:sp>
      <p:sp>
        <p:nvSpPr>
          <p:cNvPr id="3" name="Content Placeholder 2"/>
          <p:cNvSpPr>
            <a:spLocks noGrp="1"/>
          </p:cNvSpPr>
          <p:nvPr>
            <p:ph idx="1"/>
          </p:nvPr>
        </p:nvSpPr>
        <p:spPr/>
        <p:txBody>
          <a:bodyPr>
            <a:normAutofit lnSpcReduction="10000"/>
          </a:bodyPr>
          <a:lstStyle/>
          <a:p>
            <a:r>
              <a:rPr lang="en-US" dirty="0" smtClean="0"/>
              <a:t>Now for the more interesting question:</a:t>
            </a:r>
          </a:p>
          <a:p>
            <a:pPr marL="0" indent="0">
              <a:buNone/>
            </a:pPr>
            <a:r>
              <a:rPr lang="en-US" dirty="0"/>
              <a:t> </a:t>
            </a:r>
            <a:r>
              <a:rPr lang="en-US" dirty="0" smtClean="0"/>
              <a:t>          </a:t>
            </a:r>
            <a:r>
              <a:rPr lang="en-US" b="1" dirty="0" smtClean="0"/>
              <a:t>–</a:t>
            </a:r>
            <a:r>
              <a:rPr lang="en-US" dirty="0" smtClean="0"/>
              <a:t> When do we stop searching?</a:t>
            </a:r>
          </a:p>
          <a:p>
            <a:pPr marL="400050" lvl="1" indent="0">
              <a:buNone/>
            </a:pPr>
            <a:r>
              <a:rPr lang="en-US" sz="1500" dirty="0" smtClean="0">
                <a:latin typeface="Consolas" panose="020B0609020204030204" pitchFamily="49" charset="0"/>
                <a:cs typeface="Consolas" panose="020B0609020204030204" pitchFamily="49" charset="0"/>
              </a:rPr>
              <a:t>    assert( </a:t>
            </a:r>
            <a:r>
              <a:rPr lang="en-US" sz="1500" dirty="0" err="1" smtClean="0">
                <a:latin typeface="Consolas" panose="020B0609020204030204" pitchFamily="49" charset="0"/>
                <a:cs typeface="Consolas" panose="020B0609020204030204" pitchFamily="49" charset="0"/>
              </a:rPr>
              <a:t>is_sorted</a:t>
            </a:r>
            <a:r>
              <a:rPr lang="en-US" sz="1500" dirty="0" smtClean="0">
                <a:latin typeface="Consolas" panose="020B0609020204030204" pitchFamily="49" charset="0"/>
                <a:cs typeface="Consolas" panose="020B0609020204030204" pitchFamily="49" charset="0"/>
              </a:rPr>
              <a:t>( array, capacity ) == capacity );</a:t>
            </a: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lower_index</a:t>
            </a:r>
            <a:r>
              <a:rPr lang="en-US" sz="1500" dirty="0" smtClean="0">
                <a:latin typeface="Consolas" panose="020B0609020204030204" pitchFamily="49" charset="0"/>
                <a:cs typeface="Consolas" panose="020B0609020204030204" pitchFamily="49" charset="0"/>
              </a:rPr>
              <a:t>{0};</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upper_index</a:t>
            </a:r>
            <a:r>
              <a:rPr lang="en-US" sz="1500" dirty="0" smtClean="0">
                <a:latin typeface="Consolas" panose="020B0609020204030204" pitchFamily="49" charset="0"/>
                <a:cs typeface="Consolas" panose="020B0609020204030204" pitchFamily="49" charset="0"/>
              </a:rPr>
              <a:t>{capacity - 1};</a:t>
            </a: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while ( ... ) {</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lower_index</a:t>
            </a:r>
            <a:r>
              <a:rPr lang="en-US" sz="1500" dirty="0" smtClean="0">
                <a:latin typeface="Consolas" panose="020B0609020204030204" pitchFamily="49" charset="0"/>
                <a:cs typeface="Consolas" panose="020B0609020204030204" pitchFamily="49" charset="0"/>
              </a:rPr>
              <a:t> + </a:t>
            </a:r>
            <a:r>
              <a:rPr lang="en-US" sz="1500" dirty="0" err="1" smtClean="0">
                <a:latin typeface="Consolas" panose="020B0609020204030204" pitchFamily="49" charset="0"/>
                <a:cs typeface="Consolas" panose="020B0609020204030204" pitchFamily="49" charset="0"/>
              </a:rPr>
              <a:t>upper_index</a:t>
            </a:r>
            <a:r>
              <a:rPr lang="en-US" sz="1500" dirty="0" smtClean="0">
                <a:latin typeface="Consolas" panose="020B0609020204030204" pitchFamily="49" charset="0"/>
                <a:cs typeface="Consolas" panose="020B0609020204030204" pitchFamily="49" charset="0"/>
              </a:rPr>
              <a:t>)/2 };</a:t>
            </a: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if ( array[</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 == value ) {</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return </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 else if ( array[</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 &lt; value ) {</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lower_index</a:t>
            </a:r>
            <a:r>
              <a:rPr lang="en-US" sz="1500" dirty="0" smtClean="0">
                <a:latin typeface="Consolas" panose="020B0609020204030204" pitchFamily="49" charset="0"/>
                <a:cs typeface="Consolas" panose="020B0609020204030204" pitchFamily="49" charset="0"/>
              </a:rPr>
              <a:t> = </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 + 1;</a:t>
            </a:r>
          </a:p>
          <a:p>
            <a:pPr marL="400050" lvl="1" indent="0">
              <a:buNone/>
            </a:pPr>
            <a:r>
              <a:rPr lang="en-US" sz="1500" dirty="0" smtClean="0">
                <a:latin typeface="Consolas" panose="020B0609020204030204" pitchFamily="49" charset="0"/>
                <a:cs typeface="Consolas" panose="020B0609020204030204" pitchFamily="49" charset="0"/>
              </a:rPr>
              <a:t>        } else {</a:t>
            </a:r>
          </a:p>
          <a:p>
            <a:pPr marL="400050" lvl="1" indent="0">
              <a:buNone/>
            </a:pP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upper_index</a:t>
            </a:r>
            <a:r>
              <a:rPr lang="en-US" sz="1500" dirty="0" smtClean="0">
                <a:latin typeface="Consolas" panose="020B0609020204030204" pitchFamily="49" charset="0"/>
                <a:cs typeface="Consolas" panose="020B0609020204030204" pitchFamily="49" charset="0"/>
              </a:rPr>
              <a:t> </a:t>
            </a:r>
            <a:r>
              <a:rPr lang="en-US" sz="1500" dirty="0">
                <a:latin typeface="Consolas" panose="020B0609020204030204" pitchFamily="49" charset="0"/>
                <a:cs typeface="Consolas" panose="020B0609020204030204" pitchFamily="49" charset="0"/>
              </a:rPr>
              <a:t>= </a:t>
            </a:r>
            <a:r>
              <a:rPr lang="en-US" sz="1500" dirty="0" err="1">
                <a:latin typeface="Consolas" panose="020B0609020204030204" pitchFamily="49" charset="0"/>
                <a:cs typeface="Consolas" panose="020B0609020204030204" pitchFamily="49" charset="0"/>
              </a:rPr>
              <a:t>average_index</a:t>
            </a: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r>
              <a:rPr lang="en-US" sz="1500" dirty="0">
                <a:latin typeface="Consolas" panose="020B0609020204030204" pitchFamily="49" charset="0"/>
                <a:cs typeface="Consolas" panose="020B0609020204030204" pitchFamily="49" charset="0"/>
              </a:rPr>
              <a:t>1</a:t>
            </a:r>
            <a:r>
              <a:rPr lang="en-US" sz="1500" dirty="0" smtClean="0">
                <a:latin typeface="Consolas" panose="020B0609020204030204" pitchFamily="49" charset="0"/>
                <a:cs typeface="Consolas" panose="020B0609020204030204" pitchFamily="49" charset="0"/>
              </a:rPr>
              <a:t>;</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p>
          <a:p>
            <a:pPr marL="400050" lvl="1" indent="0">
              <a:buNone/>
            </a:pPr>
            <a:r>
              <a:rPr lang="en-US" sz="1500" dirty="0" smtClean="0">
                <a:latin typeface="Consolas" panose="020B0609020204030204" pitchFamily="49" charset="0"/>
                <a:cs typeface="Consolas" panose="020B0609020204030204" pitchFamily="49" charset="0"/>
              </a:rPr>
              <a:t>    }</a:t>
            </a:r>
            <a:endParaRPr lang="en-CA" sz="1500" dirty="0">
              <a:latin typeface="Consolas" panose="020B0609020204030204" pitchFamily="49" charset="0"/>
              <a:cs typeface="Consolas" panose="020B0609020204030204" pitchFamily="49" charset="0"/>
            </a:endParaRPr>
          </a:p>
        </p:txBody>
      </p:sp>
      <p:sp>
        <p:nvSpPr>
          <p:cNvPr id="6" name="Rounded Rectangle 5"/>
          <p:cNvSpPr/>
          <p:nvPr/>
        </p:nvSpPr>
        <p:spPr>
          <a:xfrm>
            <a:off x="2123728" y="3535692"/>
            <a:ext cx="432048" cy="2533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19588126"/>
      </p:ext>
    </p:extLst>
  </p:cSld>
  <p:clrMapOvr>
    <a:masterClrMapping/>
  </p:clrMapOvr>
  <mc:AlternateContent xmlns:mc="http://schemas.openxmlformats.org/markup-compatibility/2006">
    <mc:Choice xmlns:p14="http://schemas.microsoft.com/office/powerpoint/2010/main" Requires="p14">
      <p:transition spd="slow" p14:dur="2000" advTm="12742"/>
    </mc:Choice>
    <mc:Fallback>
      <p:transition spd="slow" advTm="1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While loop condition</a:t>
            </a:r>
            <a:endParaRPr lang="en-CA" dirty="0"/>
          </a:p>
        </p:txBody>
      </p:sp>
      <p:sp>
        <p:nvSpPr>
          <p:cNvPr id="3" name="Content Placeholder 2"/>
          <p:cNvSpPr>
            <a:spLocks noGrp="1"/>
          </p:cNvSpPr>
          <p:nvPr>
            <p:ph idx="1"/>
          </p:nvPr>
        </p:nvSpPr>
        <p:spPr/>
        <p:txBody>
          <a:bodyPr>
            <a:normAutofit lnSpcReduction="10000"/>
          </a:bodyPr>
          <a:lstStyle/>
          <a:p>
            <a:r>
              <a:rPr lang="en-US" dirty="0" smtClean="0"/>
              <a:t>Question: What is the necessary condition for the while loop?</a:t>
            </a:r>
          </a:p>
          <a:p>
            <a:pPr lvl="1"/>
            <a:r>
              <a:rPr lang="en-US" dirty="0" smtClean="0"/>
              <a:t>If we are searching for something in the array,</a:t>
            </a:r>
          </a:p>
          <a:p>
            <a:pPr marL="457200" lvl="1" indent="0">
              <a:buNone/>
            </a:pPr>
            <a:r>
              <a:rPr lang="en-US" dirty="0"/>
              <a:t>	</a:t>
            </a:r>
            <a:r>
              <a:rPr lang="en-US" dirty="0" smtClean="0"/>
              <a:t>no halting condition is necessary</a:t>
            </a:r>
          </a:p>
          <a:p>
            <a:pPr lvl="2"/>
            <a:r>
              <a:rPr lang="en-US" dirty="0" smtClean="0"/>
              <a:t>This algorithm is guaranteed to find the entry</a:t>
            </a:r>
          </a:p>
          <a:p>
            <a:pPr marL="800100" lvl="2" indent="0">
              <a:buNone/>
            </a:pPr>
            <a:endParaRPr lang="en-US" sz="1500" dirty="0">
              <a:latin typeface="Consolas" panose="020B0609020204030204" pitchFamily="49" charset="0"/>
            </a:endParaRPr>
          </a:p>
          <a:p>
            <a:r>
              <a:rPr lang="en-US" dirty="0" smtClean="0"/>
              <a:t>Thus, the condition would be</a:t>
            </a:r>
          </a:p>
          <a:p>
            <a:pPr marL="800100" lvl="2" indent="0">
              <a:buNone/>
            </a:pPr>
            <a:r>
              <a:rPr lang="en-US" sz="1600" dirty="0" smtClean="0">
                <a:latin typeface="Consolas" panose="020B0609020204030204" pitchFamily="49" charset="0"/>
              </a:rPr>
              <a:t>    while ( true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 Find the average and update accordingly</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endParaRPr lang="en-US" sz="1600" dirty="0">
              <a:latin typeface="Consolas" panose="020B0609020204030204" pitchFamily="49" charset="0"/>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49888310"/>
      </p:ext>
    </p:extLst>
  </p:cSld>
  <p:clrMapOvr>
    <a:masterClrMapping/>
  </p:clrMapOvr>
  <mc:AlternateContent xmlns:mc="http://schemas.openxmlformats.org/markup-compatibility/2006">
    <mc:Choice xmlns:p14="http://schemas.microsoft.com/office/powerpoint/2010/main" Requires="p14">
      <p:transition spd="slow" p14:dur="2000" advTm="52045"/>
    </mc:Choice>
    <mc:Fallback>
      <p:transition spd="slow" advTm="52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While loop condition</a:t>
            </a:r>
            <a:endParaRPr lang="en-CA" dirty="0"/>
          </a:p>
        </p:txBody>
      </p:sp>
      <p:sp>
        <p:nvSpPr>
          <p:cNvPr id="3" name="Content Placeholder 2"/>
          <p:cNvSpPr>
            <a:spLocks noGrp="1"/>
          </p:cNvSpPr>
          <p:nvPr>
            <p:ph idx="1"/>
          </p:nvPr>
        </p:nvSpPr>
        <p:spPr/>
        <p:txBody>
          <a:bodyPr>
            <a:normAutofit lnSpcReduction="10000"/>
          </a:bodyPr>
          <a:lstStyle/>
          <a:p>
            <a:r>
              <a:rPr lang="en-US" dirty="0" smtClean="0"/>
              <a:t>Question: What is the necessary halting condition?</a:t>
            </a:r>
          </a:p>
          <a:p>
            <a:pPr lvl="1"/>
            <a:r>
              <a:rPr lang="en-US" dirty="0" smtClean="0"/>
              <a:t>What if we are searching for something not in the array?</a:t>
            </a:r>
          </a:p>
          <a:p>
            <a:pPr lvl="1"/>
            <a:endParaRPr lang="en-US" dirty="0"/>
          </a:p>
          <a:p>
            <a:r>
              <a:rPr lang="en-US" dirty="0" smtClean="0"/>
              <a:t>With every iteration of the loop where we don’t find the value, either</a:t>
            </a:r>
          </a:p>
          <a:p>
            <a:pPr lvl="1"/>
            <a:r>
              <a:rPr lang="en-US" dirty="0" smtClean="0"/>
              <a:t>The value of </a:t>
            </a:r>
            <a:r>
              <a:rPr lang="en-US" dirty="0" err="1" smtClean="0">
                <a:latin typeface="Consolas" panose="020B0609020204030204" pitchFamily="49" charset="0"/>
              </a:rPr>
              <a:t>lower_index</a:t>
            </a:r>
            <a:r>
              <a:rPr lang="en-US" dirty="0" smtClean="0"/>
              <a:t> will be increasing, or</a:t>
            </a:r>
          </a:p>
          <a:p>
            <a:pPr lvl="1"/>
            <a:r>
              <a:rPr lang="en-US" dirty="0" smtClean="0"/>
              <a:t>The value of </a:t>
            </a:r>
            <a:r>
              <a:rPr lang="en-US" dirty="0" err="1" smtClean="0">
                <a:latin typeface="Consolas" panose="020B0609020204030204" pitchFamily="49" charset="0"/>
              </a:rPr>
              <a:t>upper_index</a:t>
            </a:r>
            <a:r>
              <a:rPr lang="en-US" dirty="0" smtClean="0"/>
              <a:t> will be decreasing</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7697709"/>
      </p:ext>
    </p:extLst>
  </p:cSld>
  <p:clrMapOvr>
    <a:masterClrMapping/>
  </p:clrMapOvr>
  <mc:AlternateContent xmlns:mc="http://schemas.openxmlformats.org/markup-compatibility/2006">
    <mc:Choice xmlns:p14="http://schemas.microsoft.com/office/powerpoint/2010/main" Requires="p14">
      <p:transition spd="slow" p14:dur="2000" advTm="35042"/>
    </mc:Choice>
    <mc:Fallback>
      <p:transition spd="slow" advTm="35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While loop condition</a:t>
            </a:r>
            <a:endParaRPr lang="en-CA" dirty="0"/>
          </a:p>
        </p:txBody>
      </p:sp>
      <p:sp>
        <p:nvSpPr>
          <p:cNvPr id="3" name="Content Placeholder 2"/>
          <p:cNvSpPr>
            <a:spLocks noGrp="1"/>
          </p:cNvSpPr>
          <p:nvPr>
            <p:ph idx="1"/>
          </p:nvPr>
        </p:nvSpPr>
        <p:spPr/>
        <p:txBody>
          <a:bodyPr>
            <a:normAutofit lnSpcReduction="10000"/>
          </a:bodyPr>
          <a:lstStyle/>
          <a:p>
            <a:r>
              <a:rPr lang="en-US" dirty="0" smtClean="0"/>
              <a:t>Question: What is the necessary halting condition?</a:t>
            </a:r>
          </a:p>
          <a:p>
            <a:pPr lvl="1"/>
            <a:r>
              <a:rPr lang="en-US" dirty="0" smtClean="0"/>
              <a:t>What if we are searching for something not in the array?</a:t>
            </a:r>
          </a:p>
          <a:p>
            <a:endParaRPr lang="en-US" dirty="0" smtClean="0"/>
          </a:p>
          <a:p>
            <a:pPr marL="0" indent="0" algn="ctr">
              <a:buNone/>
            </a:pPr>
            <a:r>
              <a:rPr lang="en-US" b="1" dirty="0" smtClean="0"/>
              <a:t>Case 1</a:t>
            </a:r>
            <a:endParaRPr lang="en-US" b="1" dirty="0"/>
          </a:p>
          <a:p>
            <a:r>
              <a:rPr lang="en-US" dirty="0" smtClean="0"/>
              <a:t>Suppose that at one step, </a:t>
            </a:r>
            <a:r>
              <a:rPr lang="en-US" dirty="0" err="1" smtClean="0">
                <a:latin typeface="Consolas" panose="020B0609020204030204" pitchFamily="49" charset="0"/>
              </a:rPr>
              <a:t>lower_index</a:t>
            </a:r>
            <a:r>
              <a:rPr lang="en-US" dirty="0" smtClean="0">
                <a:latin typeface="Consolas" panose="020B0609020204030204" pitchFamily="49" charset="0"/>
              </a:rPr>
              <a:t> == </a:t>
            </a:r>
            <a:r>
              <a:rPr lang="en-US" dirty="0" err="1" smtClean="0">
                <a:latin typeface="Consolas" panose="020B0609020204030204" pitchFamily="49" charset="0"/>
              </a:rPr>
              <a:t>upper_index</a:t>
            </a:r>
            <a:endParaRPr lang="en-US" dirty="0" smtClean="0">
              <a:latin typeface="Consolas" panose="020B0609020204030204" pitchFamily="49" charset="0"/>
            </a:endParaRPr>
          </a:p>
          <a:p>
            <a:pPr lvl="1"/>
            <a:r>
              <a:rPr lang="en-US" dirty="0" smtClean="0">
                <a:solidFill>
                  <a:prstClr val="black"/>
                </a:solidFill>
              </a:rPr>
              <a:t>If this is the case, </a:t>
            </a:r>
            <a:r>
              <a:rPr lang="en-US" dirty="0" err="1" smtClean="0">
                <a:solidFill>
                  <a:prstClr val="black"/>
                </a:solidFill>
                <a:latin typeface="Consolas" panose="020B0609020204030204" pitchFamily="49" charset="0"/>
              </a:rPr>
              <a:t>average_index</a:t>
            </a:r>
            <a:r>
              <a:rPr lang="en-US" dirty="0" smtClean="0">
                <a:solidFill>
                  <a:prstClr val="black"/>
                </a:solidFill>
              </a:rPr>
              <a:t> will equal this value,</a:t>
            </a:r>
          </a:p>
          <a:p>
            <a:pPr marL="457200" lvl="1" indent="0">
              <a:buNone/>
            </a:pPr>
            <a:r>
              <a:rPr lang="en-US" dirty="0">
                <a:solidFill>
                  <a:prstClr val="black"/>
                </a:solidFill>
              </a:rPr>
              <a:t>	</a:t>
            </a:r>
            <a:r>
              <a:rPr lang="en-US" dirty="0" smtClean="0">
                <a:solidFill>
                  <a:prstClr val="black"/>
                </a:solidFill>
              </a:rPr>
              <a:t>so if </a:t>
            </a:r>
            <a:r>
              <a:rPr lang="en-US" dirty="0" smtClean="0">
                <a:solidFill>
                  <a:prstClr val="black"/>
                </a:solidFill>
                <a:latin typeface="Consolas" panose="020B0609020204030204" pitchFamily="49" charset="0"/>
              </a:rPr>
              <a:t>array[</a:t>
            </a:r>
            <a:r>
              <a:rPr lang="en-US" dirty="0" err="1" smtClean="0">
                <a:solidFill>
                  <a:prstClr val="black"/>
                </a:solidFill>
                <a:latin typeface="Consolas" panose="020B0609020204030204" pitchFamily="49" charset="0"/>
              </a:rPr>
              <a:t>average_index</a:t>
            </a:r>
            <a:r>
              <a:rPr lang="en-US" dirty="0" smtClean="0">
                <a:solidFill>
                  <a:prstClr val="black"/>
                </a:solidFill>
                <a:latin typeface="Consolas" panose="020B0609020204030204" pitchFamily="49" charset="0"/>
              </a:rPr>
              <a:t>] &lt; value</a:t>
            </a:r>
            <a:r>
              <a:rPr lang="en-US" dirty="0" smtClean="0">
                <a:solidFill>
                  <a:prstClr val="black"/>
                </a:solidFill>
              </a:rPr>
              <a:t>,</a:t>
            </a:r>
          </a:p>
          <a:p>
            <a:pPr marL="457200" lvl="1" indent="0" algn="ctr">
              <a:buNone/>
            </a:pPr>
            <a:r>
              <a:rPr lang="en-US" dirty="0" err="1" smtClean="0">
                <a:latin typeface="Consolas" panose="020B0609020204030204" pitchFamily="49" charset="0"/>
              </a:rPr>
              <a:t>uppex_index</a:t>
            </a:r>
            <a:r>
              <a:rPr lang="en-US" dirty="0" smtClean="0">
                <a:latin typeface="Consolas" panose="020B0609020204030204" pitchFamily="49" charset="0"/>
              </a:rPr>
              <a:t> </a:t>
            </a:r>
            <a:r>
              <a:rPr lang="en-US" dirty="0">
                <a:latin typeface="Consolas" panose="020B0609020204030204" pitchFamily="49" charset="0"/>
              </a:rPr>
              <a:t>== </a:t>
            </a:r>
            <a:r>
              <a:rPr lang="en-US" dirty="0" err="1" smtClean="0">
                <a:latin typeface="Consolas" panose="020B0609020204030204" pitchFamily="49" charset="0"/>
              </a:rPr>
              <a:t>lower_index</a:t>
            </a:r>
            <a:r>
              <a:rPr lang="en-US" dirty="0" smtClean="0">
                <a:latin typeface="Consolas" panose="020B0609020204030204" pitchFamily="49" charset="0"/>
              </a:rPr>
              <a:t> - 1</a:t>
            </a:r>
            <a:endParaRPr lang="en-US" dirty="0">
              <a:solidFill>
                <a:prstClr val="black"/>
              </a:solidFill>
              <a:latin typeface="Consolas" panose="020B0609020204030204" pitchFamily="49" charset="0"/>
            </a:endParaRPr>
          </a:p>
          <a:p>
            <a:pPr marL="457200" lvl="1" indent="0">
              <a:buNone/>
            </a:pPr>
            <a:r>
              <a:rPr lang="en-US" dirty="0">
                <a:solidFill>
                  <a:prstClr val="black"/>
                </a:solidFill>
              </a:rPr>
              <a:t>	</a:t>
            </a:r>
            <a:r>
              <a:rPr lang="en-US" dirty="0" smtClean="0">
                <a:solidFill>
                  <a:prstClr val="black"/>
                </a:solidFill>
              </a:rPr>
              <a:t>and </a:t>
            </a:r>
            <a:r>
              <a:rPr lang="en-US" dirty="0">
                <a:solidFill>
                  <a:prstClr val="black"/>
                </a:solidFill>
              </a:rPr>
              <a:t>if </a:t>
            </a:r>
            <a:r>
              <a:rPr lang="en-US" dirty="0">
                <a:solidFill>
                  <a:prstClr val="black"/>
                </a:solidFill>
                <a:latin typeface="Consolas" panose="020B0609020204030204" pitchFamily="49" charset="0"/>
              </a:rPr>
              <a:t>array[</a:t>
            </a:r>
            <a:r>
              <a:rPr lang="en-US" dirty="0" err="1">
                <a:solidFill>
                  <a:prstClr val="black"/>
                </a:solidFill>
                <a:latin typeface="Consolas" panose="020B0609020204030204" pitchFamily="49" charset="0"/>
              </a:rPr>
              <a:t>average_index</a:t>
            </a:r>
            <a:r>
              <a:rPr lang="en-US" dirty="0">
                <a:solidFill>
                  <a:prstClr val="black"/>
                </a:solidFill>
                <a:latin typeface="Consolas" panose="020B0609020204030204" pitchFamily="49" charset="0"/>
              </a:rPr>
              <a:t>] &gt;</a:t>
            </a:r>
            <a:r>
              <a:rPr lang="en-US" dirty="0" smtClean="0">
                <a:solidFill>
                  <a:prstClr val="black"/>
                </a:solidFill>
                <a:latin typeface="Consolas" panose="020B0609020204030204" pitchFamily="49" charset="0"/>
              </a:rPr>
              <a:t> </a:t>
            </a:r>
            <a:r>
              <a:rPr lang="en-US" dirty="0">
                <a:solidFill>
                  <a:prstClr val="black"/>
                </a:solidFill>
                <a:latin typeface="Consolas" panose="020B0609020204030204" pitchFamily="49" charset="0"/>
              </a:rPr>
              <a:t>value</a:t>
            </a:r>
            <a:r>
              <a:rPr lang="en-US" dirty="0">
                <a:solidFill>
                  <a:prstClr val="black"/>
                </a:solidFill>
              </a:rPr>
              <a:t>,</a:t>
            </a:r>
          </a:p>
          <a:p>
            <a:pPr marL="457200" lvl="1" indent="0" algn="ctr">
              <a:buNone/>
            </a:pPr>
            <a:r>
              <a:rPr lang="en-US" dirty="0" err="1" smtClean="0">
                <a:latin typeface="Consolas" panose="020B0609020204030204" pitchFamily="49" charset="0"/>
              </a:rPr>
              <a:t>lower_index</a:t>
            </a:r>
            <a:r>
              <a:rPr lang="en-US" dirty="0" smtClean="0">
                <a:latin typeface="Consolas" panose="020B0609020204030204" pitchFamily="49" charset="0"/>
              </a:rPr>
              <a:t> </a:t>
            </a:r>
            <a:r>
              <a:rPr lang="en-US" dirty="0">
                <a:latin typeface="Consolas" panose="020B0609020204030204" pitchFamily="49" charset="0"/>
              </a:rPr>
              <a:t>== </a:t>
            </a:r>
            <a:r>
              <a:rPr lang="en-US" dirty="0" err="1" smtClean="0">
                <a:latin typeface="Consolas" panose="020B0609020204030204" pitchFamily="49" charset="0"/>
              </a:rPr>
              <a:t>upper_index</a:t>
            </a:r>
            <a:r>
              <a:rPr lang="en-US" dirty="0" smtClean="0">
                <a:latin typeface="Consolas" panose="020B0609020204030204" pitchFamily="49" charset="0"/>
              </a:rPr>
              <a:t> + 1</a:t>
            </a:r>
          </a:p>
          <a:p>
            <a:pPr algn="l"/>
            <a:endParaRPr lang="en-US" dirty="0" smtClean="0">
              <a:solidFill>
                <a:prstClr val="black"/>
              </a:solidFill>
            </a:endParaRPr>
          </a:p>
          <a:p>
            <a:pPr algn="l"/>
            <a:r>
              <a:rPr lang="en-US" dirty="0" smtClean="0">
                <a:solidFill>
                  <a:prstClr val="black"/>
                </a:solidFill>
              </a:rPr>
              <a:t>In either case, </a:t>
            </a:r>
            <a:r>
              <a:rPr lang="en-US" dirty="0" err="1">
                <a:latin typeface="Consolas" panose="020B0609020204030204" pitchFamily="49" charset="0"/>
              </a:rPr>
              <a:t>lower_index</a:t>
            </a:r>
            <a:r>
              <a:rPr lang="en-US" dirty="0">
                <a:latin typeface="Consolas" panose="020B0609020204030204" pitchFamily="49" charset="0"/>
              </a:rPr>
              <a:t> </a:t>
            </a:r>
            <a:r>
              <a:rPr lang="en-US" dirty="0" smtClean="0">
                <a:latin typeface="Consolas" panose="020B0609020204030204" pitchFamily="49" charset="0"/>
              </a:rPr>
              <a:t>&gt; </a:t>
            </a:r>
            <a:r>
              <a:rPr lang="en-US" dirty="0" err="1" smtClean="0">
                <a:latin typeface="Consolas" panose="020B0609020204030204" pitchFamily="49" charset="0"/>
              </a:rPr>
              <a:t>upper_index</a:t>
            </a:r>
            <a:endParaRPr lang="en-US" dirty="0">
              <a:latin typeface="Consolas" panose="020B0609020204030204" pitchFamily="49" charset="0"/>
            </a:endParaRPr>
          </a:p>
          <a:p>
            <a:endParaRPr lang="en-US" sz="1600" dirty="0" smtClean="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19268686"/>
      </p:ext>
    </p:extLst>
  </p:cSld>
  <p:clrMapOvr>
    <a:masterClrMapping/>
  </p:clrMapOvr>
  <mc:AlternateContent xmlns:mc="http://schemas.openxmlformats.org/markup-compatibility/2006">
    <mc:Choice xmlns:p14="http://schemas.microsoft.com/office/powerpoint/2010/main" Requires="p14">
      <p:transition spd="slow" p14:dur="2000" advTm="66019"/>
    </mc:Choice>
    <mc:Fallback>
      <p:transition spd="slow" advTm="66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While loop condition</a:t>
            </a:r>
            <a:endParaRPr lang="en-CA" dirty="0"/>
          </a:p>
        </p:txBody>
      </p:sp>
      <p:sp>
        <p:nvSpPr>
          <p:cNvPr id="3" name="Content Placeholder 2"/>
          <p:cNvSpPr>
            <a:spLocks noGrp="1"/>
          </p:cNvSpPr>
          <p:nvPr>
            <p:ph idx="1"/>
          </p:nvPr>
        </p:nvSpPr>
        <p:spPr/>
        <p:txBody>
          <a:bodyPr>
            <a:normAutofit lnSpcReduction="10000"/>
          </a:bodyPr>
          <a:lstStyle/>
          <a:p>
            <a:r>
              <a:rPr lang="en-US" dirty="0" smtClean="0"/>
              <a:t>Question: What is the necessary halting condition?</a:t>
            </a:r>
          </a:p>
          <a:p>
            <a:pPr lvl="1"/>
            <a:r>
              <a:rPr lang="en-US" dirty="0" smtClean="0"/>
              <a:t>What if we are searching for something not in the array?</a:t>
            </a:r>
          </a:p>
          <a:p>
            <a:pPr marL="57150" indent="0">
              <a:buNone/>
            </a:pPr>
            <a:endParaRPr lang="en-US" dirty="0">
              <a:latin typeface="Consolas" panose="020B0609020204030204" pitchFamily="49" charset="0"/>
            </a:endParaRPr>
          </a:p>
          <a:p>
            <a:pPr marL="0" indent="0" algn="ctr">
              <a:buNone/>
            </a:pPr>
            <a:r>
              <a:rPr lang="en-US" b="1" dirty="0" smtClean="0"/>
              <a:t>Case 2</a:t>
            </a:r>
            <a:endParaRPr lang="en-US" b="1" dirty="0"/>
          </a:p>
          <a:p>
            <a:r>
              <a:rPr lang="en-US" dirty="0" smtClean="0"/>
              <a:t>Suppose that at one step, </a:t>
            </a:r>
            <a:r>
              <a:rPr lang="en-US" dirty="0" err="1" smtClean="0">
                <a:latin typeface="Consolas" panose="020B0609020204030204" pitchFamily="49" charset="0"/>
              </a:rPr>
              <a:t>lower_index</a:t>
            </a:r>
            <a:r>
              <a:rPr lang="en-US" dirty="0" smtClean="0">
                <a:latin typeface="Consolas" panose="020B0609020204030204" pitchFamily="49" charset="0"/>
              </a:rPr>
              <a:t> + 1 == </a:t>
            </a:r>
            <a:r>
              <a:rPr lang="en-US" dirty="0" err="1" smtClean="0">
                <a:latin typeface="Consolas" panose="020B0609020204030204" pitchFamily="49" charset="0"/>
              </a:rPr>
              <a:t>upper_index</a:t>
            </a:r>
            <a:endParaRPr lang="en-US" dirty="0" smtClean="0">
              <a:latin typeface="Consolas" panose="020B0609020204030204" pitchFamily="49" charset="0"/>
            </a:endParaRPr>
          </a:p>
          <a:p>
            <a:pPr lvl="1"/>
            <a:r>
              <a:rPr lang="en-US" dirty="0" smtClean="0">
                <a:solidFill>
                  <a:prstClr val="black"/>
                </a:solidFill>
              </a:rPr>
              <a:t>If this is the case, </a:t>
            </a:r>
            <a:r>
              <a:rPr lang="en-US" dirty="0" err="1" smtClean="0">
                <a:solidFill>
                  <a:prstClr val="black"/>
                </a:solidFill>
                <a:latin typeface="Consolas" panose="020B0609020204030204" pitchFamily="49" charset="0"/>
              </a:rPr>
              <a:t>average_index</a:t>
            </a:r>
            <a:r>
              <a:rPr lang="en-US" dirty="0" smtClean="0">
                <a:solidFill>
                  <a:prstClr val="black"/>
                </a:solidFill>
              </a:rPr>
              <a:t> will equal </a:t>
            </a:r>
            <a:r>
              <a:rPr lang="en-US" dirty="0" err="1">
                <a:latin typeface="Consolas" panose="020B0609020204030204" pitchFamily="49" charset="0"/>
              </a:rPr>
              <a:t>lower_index</a:t>
            </a:r>
            <a:r>
              <a:rPr lang="en-US" dirty="0" smtClean="0">
                <a:solidFill>
                  <a:prstClr val="black"/>
                </a:solidFill>
              </a:rPr>
              <a:t>,</a:t>
            </a:r>
          </a:p>
          <a:p>
            <a:pPr marL="457200" lvl="1" indent="0">
              <a:buNone/>
            </a:pPr>
            <a:r>
              <a:rPr lang="en-US" dirty="0">
                <a:solidFill>
                  <a:prstClr val="black"/>
                </a:solidFill>
              </a:rPr>
              <a:t>	</a:t>
            </a:r>
            <a:r>
              <a:rPr lang="en-US" dirty="0" smtClean="0">
                <a:solidFill>
                  <a:prstClr val="black"/>
                </a:solidFill>
              </a:rPr>
              <a:t>so if </a:t>
            </a:r>
            <a:r>
              <a:rPr lang="en-US" dirty="0" smtClean="0">
                <a:solidFill>
                  <a:prstClr val="black"/>
                </a:solidFill>
                <a:latin typeface="Consolas" panose="020B0609020204030204" pitchFamily="49" charset="0"/>
              </a:rPr>
              <a:t>array[</a:t>
            </a:r>
            <a:r>
              <a:rPr lang="en-US" dirty="0" err="1" smtClean="0">
                <a:solidFill>
                  <a:prstClr val="black"/>
                </a:solidFill>
                <a:latin typeface="Consolas" panose="020B0609020204030204" pitchFamily="49" charset="0"/>
              </a:rPr>
              <a:t>average_index</a:t>
            </a:r>
            <a:r>
              <a:rPr lang="en-US" dirty="0" smtClean="0">
                <a:solidFill>
                  <a:prstClr val="black"/>
                </a:solidFill>
                <a:latin typeface="Consolas" panose="020B0609020204030204" pitchFamily="49" charset="0"/>
              </a:rPr>
              <a:t>] &lt; value</a:t>
            </a:r>
            <a:r>
              <a:rPr lang="en-US" dirty="0" smtClean="0">
                <a:solidFill>
                  <a:prstClr val="black"/>
                </a:solidFill>
              </a:rPr>
              <a:t>,</a:t>
            </a:r>
          </a:p>
          <a:p>
            <a:pPr marL="457200" lvl="1" indent="0" algn="ctr">
              <a:buNone/>
            </a:pPr>
            <a:r>
              <a:rPr lang="en-US" dirty="0" err="1" smtClean="0">
                <a:latin typeface="Consolas" panose="020B0609020204030204" pitchFamily="49" charset="0"/>
              </a:rPr>
              <a:t>uppex_index</a:t>
            </a:r>
            <a:r>
              <a:rPr lang="en-US" dirty="0" smtClean="0">
                <a:latin typeface="Consolas" panose="020B0609020204030204" pitchFamily="49" charset="0"/>
              </a:rPr>
              <a:t> </a:t>
            </a:r>
            <a:r>
              <a:rPr lang="en-US" dirty="0">
                <a:latin typeface="Consolas" panose="020B0609020204030204" pitchFamily="49" charset="0"/>
              </a:rPr>
              <a:t>== </a:t>
            </a:r>
            <a:r>
              <a:rPr lang="en-US" dirty="0" err="1" smtClean="0">
                <a:latin typeface="Consolas" panose="020B0609020204030204" pitchFamily="49" charset="0"/>
              </a:rPr>
              <a:t>lower_index</a:t>
            </a:r>
            <a:r>
              <a:rPr lang="en-US" dirty="0" smtClean="0">
                <a:latin typeface="Consolas" panose="020B0609020204030204" pitchFamily="49" charset="0"/>
              </a:rPr>
              <a:t> - 1</a:t>
            </a:r>
            <a:endParaRPr lang="en-US" dirty="0">
              <a:solidFill>
                <a:prstClr val="black"/>
              </a:solidFill>
              <a:latin typeface="Consolas" panose="020B0609020204030204" pitchFamily="49" charset="0"/>
            </a:endParaRPr>
          </a:p>
          <a:p>
            <a:pPr marL="457200" lvl="1" indent="0">
              <a:buNone/>
            </a:pPr>
            <a:r>
              <a:rPr lang="en-US" dirty="0">
                <a:solidFill>
                  <a:prstClr val="black"/>
                </a:solidFill>
              </a:rPr>
              <a:t>	</a:t>
            </a:r>
            <a:r>
              <a:rPr lang="en-US" dirty="0" smtClean="0">
                <a:solidFill>
                  <a:prstClr val="black"/>
                </a:solidFill>
              </a:rPr>
              <a:t>and </a:t>
            </a:r>
            <a:r>
              <a:rPr lang="en-US" dirty="0">
                <a:solidFill>
                  <a:prstClr val="black"/>
                </a:solidFill>
              </a:rPr>
              <a:t>if </a:t>
            </a:r>
            <a:r>
              <a:rPr lang="en-US" dirty="0">
                <a:solidFill>
                  <a:prstClr val="black"/>
                </a:solidFill>
                <a:latin typeface="Consolas" panose="020B0609020204030204" pitchFamily="49" charset="0"/>
              </a:rPr>
              <a:t>array[</a:t>
            </a:r>
            <a:r>
              <a:rPr lang="en-US" dirty="0" err="1">
                <a:solidFill>
                  <a:prstClr val="black"/>
                </a:solidFill>
                <a:latin typeface="Consolas" panose="020B0609020204030204" pitchFamily="49" charset="0"/>
              </a:rPr>
              <a:t>average_index</a:t>
            </a:r>
            <a:r>
              <a:rPr lang="en-US" dirty="0">
                <a:solidFill>
                  <a:prstClr val="black"/>
                </a:solidFill>
                <a:latin typeface="Consolas" panose="020B0609020204030204" pitchFamily="49" charset="0"/>
              </a:rPr>
              <a:t>] &gt;</a:t>
            </a:r>
            <a:r>
              <a:rPr lang="en-US" dirty="0" smtClean="0">
                <a:solidFill>
                  <a:prstClr val="black"/>
                </a:solidFill>
                <a:latin typeface="Consolas" panose="020B0609020204030204" pitchFamily="49" charset="0"/>
              </a:rPr>
              <a:t> </a:t>
            </a:r>
            <a:r>
              <a:rPr lang="en-US" dirty="0">
                <a:solidFill>
                  <a:prstClr val="black"/>
                </a:solidFill>
                <a:latin typeface="Consolas" panose="020B0609020204030204" pitchFamily="49" charset="0"/>
              </a:rPr>
              <a:t>value</a:t>
            </a:r>
            <a:r>
              <a:rPr lang="en-US" dirty="0">
                <a:solidFill>
                  <a:prstClr val="black"/>
                </a:solidFill>
              </a:rPr>
              <a:t>,</a:t>
            </a:r>
          </a:p>
          <a:p>
            <a:pPr marL="457200" lvl="1" indent="0" algn="ctr">
              <a:buNone/>
            </a:pPr>
            <a:r>
              <a:rPr lang="en-US" dirty="0" err="1" smtClean="0">
                <a:latin typeface="Consolas" panose="020B0609020204030204" pitchFamily="49" charset="0"/>
              </a:rPr>
              <a:t>lower_index</a:t>
            </a:r>
            <a:r>
              <a:rPr lang="en-US" dirty="0" smtClean="0">
                <a:latin typeface="Consolas" panose="020B0609020204030204" pitchFamily="49" charset="0"/>
              </a:rPr>
              <a:t> </a:t>
            </a:r>
            <a:r>
              <a:rPr lang="en-US" dirty="0">
                <a:latin typeface="Consolas" panose="020B0609020204030204" pitchFamily="49" charset="0"/>
              </a:rPr>
              <a:t>== </a:t>
            </a:r>
            <a:r>
              <a:rPr lang="en-US" dirty="0" err="1" smtClean="0">
                <a:latin typeface="Consolas" panose="020B0609020204030204" pitchFamily="49" charset="0"/>
              </a:rPr>
              <a:t>upper_index</a:t>
            </a:r>
            <a:endParaRPr lang="en-US" dirty="0" smtClean="0">
              <a:latin typeface="Consolas" panose="020B0609020204030204" pitchFamily="49" charset="0"/>
            </a:endParaRPr>
          </a:p>
          <a:p>
            <a:pPr algn="l"/>
            <a:endParaRPr lang="en-US" dirty="0" smtClean="0">
              <a:solidFill>
                <a:prstClr val="black"/>
              </a:solidFill>
            </a:endParaRPr>
          </a:p>
          <a:p>
            <a:pPr algn="l"/>
            <a:r>
              <a:rPr lang="en-US" dirty="0" smtClean="0">
                <a:solidFill>
                  <a:prstClr val="black"/>
                </a:solidFill>
              </a:rPr>
              <a:t>In the first case, </a:t>
            </a:r>
            <a:r>
              <a:rPr lang="en-US" dirty="0" err="1">
                <a:latin typeface="Consolas" panose="020B0609020204030204" pitchFamily="49" charset="0"/>
              </a:rPr>
              <a:t>lower_index</a:t>
            </a:r>
            <a:r>
              <a:rPr lang="en-US" dirty="0">
                <a:latin typeface="Consolas" panose="020B0609020204030204" pitchFamily="49" charset="0"/>
              </a:rPr>
              <a:t> </a:t>
            </a:r>
            <a:r>
              <a:rPr lang="en-US" dirty="0" smtClean="0">
                <a:latin typeface="Consolas" panose="020B0609020204030204" pitchFamily="49" charset="0"/>
              </a:rPr>
              <a:t>&gt; </a:t>
            </a:r>
            <a:r>
              <a:rPr lang="en-US" dirty="0" err="1" smtClean="0">
                <a:latin typeface="Consolas" panose="020B0609020204030204" pitchFamily="49" charset="0"/>
              </a:rPr>
              <a:t>upper_index</a:t>
            </a:r>
            <a:endParaRPr lang="en-US" dirty="0">
              <a:latin typeface="Consolas" panose="020B0609020204030204" pitchFamily="49" charset="0"/>
            </a:endParaRPr>
          </a:p>
          <a:p>
            <a:pPr marL="0" lvl="0" indent="0" algn="l">
              <a:buNone/>
            </a:pPr>
            <a:r>
              <a:rPr lang="en-US" dirty="0" smtClean="0">
                <a:solidFill>
                  <a:prstClr val="black"/>
                </a:solidFill>
              </a:rPr>
              <a:t>	and in the second, we are back to Case 1</a:t>
            </a:r>
            <a:endParaRPr lang="en-US" dirty="0">
              <a:solidFill>
                <a:prstClr val="black"/>
              </a:solidFill>
              <a:latin typeface="Consolas" panose="020B0609020204030204" pitchFamily="49" charset="0"/>
            </a:endParaRPr>
          </a:p>
          <a:p>
            <a:endParaRPr lang="en-US" sz="1600" dirty="0" smtClean="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45707173"/>
      </p:ext>
    </p:extLst>
  </p:cSld>
  <p:clrMapOvr>
    <a:masterClrMapping/>
  </p:clrMapOvr>
  <mc:AlternateContent xmlns:mc="http://schemas.openxmlformats.org/markup-compatibility/2006">
    <mc:Choice xmlns:p14="http://schemas.microsoft.com/office/powerpoint/2010/main" Requires="p14">
      <p:transition spd="slow" p14:dur="2000" advTm="104510"/>
    </mc:Choice>
    <mc:Fallback>
      <p:transition spd="slow" advTm="104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While loop condition</a:t>
            </a:r>
            <a:endParaRPr lang="en-CA" dirty="0"/>
          </a:p>
        </p:txBody>
      </p:sp>
      <p:sp>
        <p:nvSpPr>
          <p:cNvPr id="3" name="Content Placeholder 2"/>
          <p:cNvSpPr>
            <a:spLocks noGrp="1"/>
          </p:cNvSpPr>
          <p:nvPr>
            <p:ph idx="1"/>
          </p:nvPr>
        </p:nvSpPr>
        <p:spPr/>
        <p:txBody>
          <a:bodyPr>
            <a:normAutofit lnSpcReduction="10000"/>
          </a:bodyPr>
          <a:lstStyle/>
          <a:p>
            <a:r>
              <a:rPr lang="en-US" dirty="0" smtClean="0"/>
              <a:t>Question: What is the necessary halting condition?</a:t>
            </a:r>
          </a:p>
          <a:p>
            <a:pPr lvl="1"/>
            <a:r>
              <a:rPr lang="en-US" dirty="0" smtClean="0"/>
              <a:t>What if we are searching for something not in the array?</a:t>
            </a:r>
          </a:p>
          <a:p>
            <a:pPr marL="57150" indent="0">
              <a:buNone/>
            </a:pPr>
            <a:endParaRPr lang="en-US" dirty="0">
              <a:latin typeface="Consolas" panose="020B0609020204030204" pitchFamily="49" charset="0"/>
            </a:endParaRPr>
          </a:p>
          <a:p>
            <a:pPr marL="0" indent="0" algn="ctr">
              <a:buNone/>
            </a:pPr>
            <a:r>
              <a:rPr lang="en-US" b="1" dirty="0" smtClean="0"/>
              <a:t>Case 3</a:t>
            </a:r>
            <a:endParaRPr lang="en-US" b="1" dirty="0"/>
          </a:p>
          <a:p>
            <a:r>
              <a:rPr lang="en-US" dirty="0" smtClean="0"/>
              <a:t>Suppose that at one step, </a:t>
            </a:r>
            <a:r>
              <a:rPr lang="en-US" dirty="0" err="1" smtClean="0">
                <a:latin typeface="Consolas" panose="020B0609020204030204" pitchFamily="49" charset="0"/>
              </a:rPr>
              <a:t>lower_index</a:t>
            </a:r>
            <a:r>
              <a:rPr lang="en-US" dirty="0" smtClean="0">
                <a:latin typeface="Consolas" panose="020B0609020204030204" pitchFamily="49" charset="0"/>
              </a:rPr>
              <a:t> + 2 == </a:t>
            </a:r>
            <a:r>
              <a:rPr lang="en-US" dirty="0" err="1" smtClean="0">
                <a:latin typeface="Consolas" panose="020B0609020204030204" pitchFamily="49" charset="0"/>
              </a:rPr>
              <a:t>upper_index</a:t>
            </a:r>
            <a:endParaRPr lang="en-US" dirty="0" smtClean="0">
              <a:latin typeface="Consolas" panose="020B0609020204030204" pitchFamily="49" charset="0"/>
            </a:endParaRPr>
          </a:p>
          <a:p>
            <a:pPr lvl="1"/>
            <a:r>
              <a:rPr lang="en-US" dirty="0" smtClean="0">
                <a:solidFill>
                  <a:prstClr val="black"/>
                </a:solidFill>
              </a:rPr>
              <a:t>If this is the case, </a:t>
            </a:r>
            <a:r>
              <a:rPr lang="en-US" dirty="0" err="1" smtClean="0">
                <a:solidFill>
                  <a:prstClr val="black"/>
                </a:solidFill>
                <a:latin typeface="Consolas" panose="020B0609020204030204" pitchFamily="49" charset="0"/>
              </a:rPr>
              <a:t>average_index</a:t>
            </a:r>
            <a:r>
              <a:rPr lang="en-US" dirty="0" smtClean="0">
                <a:solidFill>
                  <a:prstClr val="black"/>
                </a:solidFill>
              </a:rPr>
              <a:t> will equal </a:t>
            </a:r>
            <a:r>
              <a:rPr lang="en-US" dirty="0" err="1" smtClean="0">
                <a:latin typeface="Consolas" panose="020B0609020204030204" pitchFamily="49" charset="0"/>
              </a:rPr>
              <a:t>lower_index</a:t>
            </a:r>
            <a:r>
              <a:rPr lang="en-US" dirty="0" smtClean="0">
                <a:latin typeface="Consolas" panose="020B0609020204030204" pitchFamily="49" charset="0"/>
              </a:rPr>
              <a:t> + 1</a:t>
            </a:r>
            <a:r>
              <a:rPr lang="en-US" dirty="0" smtClean="0">
                <a:solidFill>
                  <a:prstClr val="black"/>
                </a:solidFill>
              </a:rPr>
              <a:t>,</a:t>
            </a:r>
          </a:p>
          <a:p>
            <a:pPr marL="457200" lvl="1" indent="0">
              <a:buNone/>
            </a:pPr>
            <a:r>
              <a:rPr lang="en-US" dirty="0">
                <a:solidFill>
                  <a:prstClr val="black"/>
                </a:solidFill>
              </a:rPr>
              <a:t>	</a:t>
            </a:r>
            <a:r>
              <a:rPr lang="en-US" dirty="0" smtClean="0">
                <a:solidFill>
                  <a:prstClr val="black"/>
                </a:solidFill>
              </a:rPr>
              <a:t>so if </a:t>
            </a:r>
            <a:r>
              <a:rPr lang="en-US" dirty="0" smtClean="0">
                <a:solidFill>
                  <a:prstClr val="black"/>
                </a:solidFill>
                <a:latin typeface="Consolas" panose="020B0609020204030204" pitchFamily="49" charset="0"/>
              </a:rPr>
              <a:t>array[</a:t>
            </a:r>
            <a:r>
              <a:rPr lang="en-US" dirty="0" err="1" smtClean="0">
                <a:solidFill>
                  <a:prstClr val="black"/>
                </a:solidFill>
                <a:latin typeface="Consolas" panose="020B0609020204030204" pitchFamily="49" charset="0"/>
              </a:rPr>
              <a:t>average_index</a:t>
            </a:r>
            <a:r>
              <a:rPr lang="en-US" dirty="0" smtClean="0">
                <a:solidFill>
                  <a:prstClr val="black"/>
                </a:solidFill>
                <a:latin typeface="Consolas" panose="020B0609020204030204" pitchFamily="49" charset="0"/>
              </a:rPr>
              <a:t>] &lt; value</a:t>
            </a:r>
            <a:r>
              <a:rPr lang="en-US" dirty="0" smtClean="0">
                <a:solidFill>
                  <a:prstClr val="black"/>
                </a:solidFill>
              </a:rPr>
              <a:t>,</a:t>
            </a:r>
          </a:p>
          <a:p>
            <a:pPr marL="457200" lvl="1" indent="0" algn="ctr">
              <a:buNone/>
            </a:pPr>
            <a:r>
              <a:rPr lang="en-US" dirty="0" err="1" smtClean="0">
                <a:latin typeface="Consolas" panose="020B0609020204030204" pitchFamily="49" charset="0"/>
              </a:rPr>
              <a:t>uppex_index</a:t>
            </a:r>
            <a:r>
              <a:rPr lang="en-US" dirty="0" smtClean="0">
                <a:latin typeface="Consolas" panose="020B0609020204030204" pitchFamily="49" charset="0"/>
              </a:rPr>
              <a:t> </a:t>
            </a:r>
            <a:r>
              <a:rPr lang="en-US" dirty="0">
                <a:latin typeface="Consolas" panose="020B0609020204030204" pitchFamily="49" charset="0"/>
              </a:rPr>
              <a:t>== </a:t>
            </a:r>
            <a:r>
              <a:rPr lang="en-US" dirty="0" err="1" smtClean="0">
                <a:latin typeface="Consolas" panose="020B0609020204030204" pitchFamily="49" charset="0"/>
              </a:rPr>
              <a:t>lower_index</a:t>
            </a:r>
            <a:endParaRPr lang="en-US" dirty="0">
              <a:solidFill>
                <a:prstClr val="black"/>
              </a:solidFill>
              <a:latin typeface="Consolas" panose="020B0609020204030204" pitchFamily="49" charset="0"/>
            </a:endParaRPr>
          </a:p>
          <a:p>
            <a:pPr marL="457200" lvl="1" indent="0">
              <a:buNone/>
            </a:pPr>
            <a:r>
              <a:rPr lang="en-US" dirty="0">
                <a:solidFill>
                  <a:prstClr val="black"/>
                </a:solidFill>
              </a:rPr>
              <a:t>	</a:t>
            </a:r>
            <a:r>
              <a:rPr lang="en-US" dirty="0" smtClean="0">
                <a:solidFill>
                  <a:prstClr val="black"/>
                </a:solidFill>
              </a:rPr>
              <a:t>and </a:t>
            </a:r>
            <a:r>
              <a:rPr lang="en-US" dirty="0">
                <a:solidFill>
                  <a:prstClr val="black"/>
                </a:solidFill>
              </a:rPr>
              <a:t>if </a:t>
            </a:r>
            <a:r>
              <a:rPr lang="en-US" dirty="0">
                <a:solidFill>
                  <a:prstClr val="black"/>
                </a:solidFill>
                <a:latin typeface="Consolas" panose="020B0609020204030204" pitchFamily="49" charset="0"/>
              </a:rPr>
              <a:t>array[</a:t>
            </a:r>
            <a:r>
              <a:rPr lang="en-US" dirty="0" err="1">
                <a:solidFill>
                  <a:prstClr val="black"/>
                </a:solidFill>
                <a:latin typeface="Consolas" panose="020B0609020204030204" pitchFamily="49" charset="0"/>
              </a:rPr>
              <a:t>average_index</a:t>
            </a:r>
            <a:r>
              <a:rPr lang="en-US" dirty="0">
                <a:solidFill>
                  <a:prstClr val="black"/>
                </a:solidFill>
                <a:latin typeface="Consolas" panose="020B0609020204030204" pitchFamily="49" charset="0"/>
              </a:rPr>
              <a:t>] &gt;</a:t>
            </a:r>
            <a:r>
              <a:rPr lang="en-US" dirty="0" smtClean="0">
                <a:solidFill>
                  <a:prstClr val="black"/>
                </a:solidFill>
                <a:latin typeface="Consolas" panose="020B0609020204030204" pitchFamily="49" charset="0"/>
              </a:rPr>
              <a:t> </a:t>
            </a:r>
            <a:r>
              <a:rPr lang="en-US" dirty="0">
                <a:solidFill>
                  <a:prstClr val="black"/>
                </a:solidFill>
                <a:latin typeface="Consolas" panose="020B0609020204030204" pitchFamily="49" charset="0"/>
              </a:rPr>
              <a:t>value</a:t>
            </a:r>
            <a:r>
              <a:rPr lang="en-US" dirty="0">
                <a:solidFill>
                  <a:prstClr val="black"/>
                </a:solidFill>
              </a:rPr>
              <a:t>,</a:t>
            </a:r>
          </a:p>
          <a:p>
            <a:pPr marL="457200" lvl="1" indent="0" algn="ctr">
              <a:buNone/>
            </a:pPr>
            <a:r>
              <a:rPr lang="en-US" dirty="0" err="1" smtClean="0">
                <a:latin typeface="Consolas" panose="020B0609020204030204" pitchFamily="49" charset="0"/>
              </a:rPr>
              <a:t>lower_index</a:t>
            </a:r>
            <a:r>
              <a:rPr lang="en-US" dirty="0" smtClean="0">
                <a:latin typeface="Consolas" panose="020B0609020204030204" pitchFamily="49" charset="0"/>
              </a:rPr>
              <a:t> </a:t>
            </a:r>
            <a:r>
              <a:rPr lang="en-US" dirty="0">
                <a:latin typeface="Consolas" panose="020B0609020204030204" pitchFamily="49" charset="0"/>
              </a:rPr>
              <a:t>== </a:t>
            </a:r>
            <a:r>
              <a:rPr lang="en-US" dirty="0" err="1" smtClean="0">
                <a:latin typeface="Consolas" panose="020B0609020204030204" pitchFamily="49" charset="0"/>
              </a:rPr>
              <a:t>upper_index</a:t>
            </a:r>
            <a:endParaRPr lang="en-US" dirty="0" smtClean="0">
              <a:latin typeface="Consolas" panose="020B0609020204030204" pitchFamily="49" charset="0"/>
            </a:endParaRPr>
          </a:p>
          <a:p>
            <a:pPr algn="l"/>
            <a:endParaRPr lang="en-US" dirty="0" smtClean="0">
              <a:solidFill>
                <a:prstClr val="black"/>
              </a:solidFill>
            </a:endParaRPr>
          </a:p>
          <a:p>
            <a:pPr algn="l"/>
            <a:r>
              <a:rPr lang="en-US" dirty="0" smtClean="0">
                <a:solidFill>
                  <a:prstClr val="black"/>
                </a:solidFill>
              </a:rPr>
              <a:t>In both possibilities, we are back to Case 1</a:t>
            </a:r>
            <a:endParaRPr lang="en-US" dirty="0">
              <a:solidFill>
                <a:prstClr val="black"/>
              </a:solidFill>
              <a:latin typeface="Consolas" panose="020B0609020204030204" pitchFamily="49" charset="0"/>
            </a:endParaRPr>
          </a:p>
          <a:p>
            <a:endParaRPr lang="en-US" sz="1600" dirty="0" smtClean="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52080373"/>
      </p:ext>
    </p:extLst>
  </p:cSld>
  <p:clrMapOvr>
    <a:masterClrMapping/>
  </p:clrMapOvr>
  <mc:AlternateContent xmlns:mc="http://schemas.openxmlformats.org/markup-compatibility/2006">
    <mc:Choice xmlns:p14="http://schemas.microsoft.com/office/powerpoint/2010/main" Requires="p14">
      <p:transition spd="slow" p14:dur="2000" advTm="77157"/>
    </mc:Choice>
    <mc:Fallback>
      <p:transition spd="slow" advTm="77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While loop condition</a:t>
            </a:r>
            <a:endParaRPr lang="en-CA" dirty="0"/>
          </a:p>
        </p:txBody>
      </p:sp>
      <p:sp>
        <p:nvSpPr>
          <p:cNvPr id="3" name="Content Placeholder 2"/>
          <p:cNvSpPr>
            <a:spLocks noGrp="1"/>
          </p:cNvSpPr>
          <p:nvPr>
            <p:ph idx="1"/>
          </p:nvPr>
        </p:nvSpPr>
        <p:spPr/>
        <p:txBody>
          <a:bodyPr>
            <a:normAutofit lnSpcReduction="10000"/>
          </a:bodyPr>
          <a:lstStyle/>
          <a:p>
            <a:r>
              <a:rPr lang="en-US" dirty="0" smtClean="0"/>
              <a:t>Thus, we should stop looping as soon as</a:t>
            </a:r>
          </a:p>
          <a:p>
            <a:pPr marL="0" indent="0" algn="ctr">
              <a:buNone/>
            </a:pPr>
            <a:r>
              <a:rPr lang="en-US" dirty="0" err="1">
                <a:latin typeface="Consolas" panose="020B0609020204030204" pitchFamily="49" charset="0"/>
              </a:rPr>
              <a:t>lower_index</a:t>
            </a:r>
            <a:r>
              <a:rPr lang="en-US" dirty="0">
                <a:latin typeface="Consolas" panose="020B0609020204030204" pitchFamily="49" charset="0"/>
              </a:rPr>
              <a:t> </a:t>
            </a:r>
            <a:r>
              <a:rPr lang="en-US" dirty="0" smtClean="0">
                <a:latin typeface="Consolas" panose="020B0609020204030204" pitchFamily="49" charset="0"/>
              </a:rPr>
              <a:t>&gt; </a:t>
            </a:r>
            <a:r>
              <a:rPr lang="en-US" dirty="0" err="1">
                <a:latin typeface="Consolas" panose="020B0609020204030204" pitchFamily="49" charset="0"/>
              </a:rPr>
              <a:t>upper_index</a:t>
            </a:r>
            <a:endParaRPr lang="en-US" dirty="0" smtClean="0"/>
          </a:p>
          <a:p>
            <a:pPr marL="0" indent="0">
              <a:buNone/>
            </a:pPr>
            <a:endParaRPr lang="en-US" dirty="0"/>
          </a:p>
          <a:p>
            <a:r>
              <a:rPr lang="en-US" dirty="0" smtClean="0"/>
              <a:t>Thus, we should continue iterating so long as:</a:t>
            </a:r>
          </a:p>
          <a:p>
            <a:pPr marL="800100" lvl="2" indent="0">
              <a:buNone/>
            </a:pPr>
            <a:r>
              <a:rPr lang="en-US" dirty="0" smtClean="0">
                <a:latin typeface="Consolas" panose="020B0609020204030204" pitchFamily="49" charset="0"/>
              </a:rPr>
              <a:t>while ( </a:t>
            </a:r>
            <a:r>
              <a:rPr lang="en-US" dirty="0" err="1" smtClean="0">
                <a:latin typeface="Consolas" panose="020B0609020204030204" pitchFamily="49" charset="0"/>
              </a:rPr>
              <a:t>lower_index</a:t>
            </a:r>
            <a:r>
              <a:rPr lang="en-US" dirty="0" smtClean="0">
                <a:latin typeface="Consolas" panose="020B0609020204030204" pitchFamily="49" charset="0"/>
              </a:rPr>
              <a:t> &lt;= </a:t>
            </a:r>
            <a:r>
              <a:rPr lang="en-US" dirty="0" err="1" smtClean="0">
                <a:latin typeface="Consolas" panose="020B0609020204030204" pitchFamily="49" charset="0"/>
              </a:rPr>
              <a:t>upper_index</a:t>
            </a:r>
            <a:r>
              <a:rPr lang="en-US" dirty="0" smtClean="0">
                <a:latin typeface="Consolas" panose="020B0609020204030204" pitchFamily="49" charset="0"/>
              </a:rPr>
              <a:t> ) {</a:t>
            </a:r>
          </a:p>
          <a:p>
            <a:pPr marL="800100" lvl="2" indent="0">
              <a:buNone/>
            </a:pPr>
            <a:r>
              <a:rPr lang="en-US" dirty="0" smtClean="0">
                <a:latin typeface="Consolas" panose="020B0609020204030204" pitchFamily="49" charset="0"/>
              </a:rPr>
              <a:t>    // </a:t>
            </a:r>
            <a:r>
              <a:rPr lang="en-US" dirty="0">
                <a:latin typeface="Consolas" panose="020B0609020204030204" pitchFamily="49" charset="0"/>
              </a:rPr>
              <a:t>Find the average and update </a:t>
            </a:r>
            <a:r>
              <a:rPr lang="en-US" dirty="0" smtClean="0">
                <a:latin typeface="Consolas" panose="020B0609020204030204" pitchFamily="49" charset="0"/>
              </a:rPr>
              <a:t>accordingly</a:t>
            </a:r>
          </a:p>
          <a:p>
            <a:pPr marL="800100" lvl="2" indent="0">
              <a:buNone/>
            </a:pPr>
            <a:r>
              <a:rPr lang="en-US" dirty="0" smtClean="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r>
              <a:rPr lang="en-US" dirty="0" smtClean="0">
                <a:latin typeface="Consolas" panose="020B0609020204030204" pitchFamily="49" charset="0"/>
              </a:rPr>
              <a:t>return capacity;</a:t>
            </a:r>
          </a:p>
        </p:txBody>
      </p:sp>
      <p:sp>
        <p:nvSpPr>
          <p:cNvPr id="5" name="Rounded Rectangle 4"/>
          <p:cNvSpPr/>
          <p:nvPr/>
        </p:nvSpPr>
        <p:spPr>
          <a:xfrm>
            <a:off x="2267744" y="2929672"/>
            <a:ext cx="3456384" cy="3065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ounded Rectangle 5"/>
          <p:cNvSpPr/>
          <p:nvPr/>
        </p:nvSpPr>
        <p:spPr>
          <a:xfrm>
            <a:off x="1282345" y="4174576"/>
            <a:ext cx="2137527" cy="3065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58319091"/>
      </p:ext>
    </p:extLst>
  </p:cSld>
  <p:clrMapOvr>
    <a:masterClrMapping/>
  </p:clrMapOvr>
  <mc:AlternateContent xmlns:mc="http://schemas.openxmlformats.org/markup-compatibility/2006">
    <mc:Choice xmlns:p14="http://schemas.microsoft.com/office/powerpoint/2010/main" Requires="p14">
      <p:transition spd="slow" p14:dur="2000" advTm="70975"/>
    </mc:Choice>
    <mc:Fallback>
      <p:transition spd="slow" advTm="70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Describe </a:t>
            </a:r>
            <a:r>
              <a:rPr lang="en-CA" dirty="0" smtClean="0"/>
              <a:t>a binary search in terms of the high-low game</a:t>
            </a:r>
            <a:endParaRPr lang="en-CA" dirty="0" smtClean="0"/>
          </a:p>
          <a:p>
            <a:pPr lvl="1"/>
            <a:r>
              <a:rPr lang="en-US" dirty="0" smtClean="0"/>
              <a:t>Implement the binary search</a:t>
            </a:r>
            <a:endParaRPr lang="en-US" dirty="0" smtClean="0"/>
          </a:p>
          <a:p>
            <a:pPr lvl="1"/>
            <a:r>
              <a:rPr lang="en-US" dirty="0" smtClean="0"/>
              <a:t>Consider the conditions necessary to stop looping</a:t>
            </a:r>
          </a:p>
          <a:p>
            <a:pPr lvl="2"/>
            <a:r>
              <a:rPr lang="en-US" dirty="0" smtClean="0"/>
              <a:t>We will be looking at different cases</a:t>
            </a:r>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3913"/>
    </mc:Choice>
    <mc:Fallback>
      <p:transition spd="slow" advTm="23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binary search</a:t>
            </a:r>
            <a:endParaRPr lang="en-CA" dirty="0"/>
          </a:p>
        </p:txBody>
      </p:sp>
      <p:sp>
        <p:nvSpPr>
          <p:cNvPr id="3" name="Content Placeholder 2"/>
          <p:cNvSpPr>
            <a:spLocks noGrp="1"/>
          </p:cNvSpPr>
          <p:nvPr>
            <p:ph idx="1"/>
          </p:nvPr>
        </p:nvSpPr>
        <p:spPr>
          <a:xfrm>
            <a:off x="827584" y="1027383"/>
            <a:ext cx="8229600" cy="4525963"/>
          </a:xfrm>
        </p:spPr>
        <p:txBody>
          <a:bodyPr>
            <a:noAutofit/>
          </a:bodyPr>
          <a:lstStyle/>
          <a:p>
            <a:pPr marL="0" indent="0">
              <a:buNone/>
            </a:pPr>
            <a:r>
              <a:rPr lang="en-CA" sz="1500" dirty="0" err="1" smtClean="0">
                <a:latin typeface="Consolas" panose="020B0609020204030204" pitchFamily="49" charset="0"/>
                <a:cs typeface="Consolas" panose="020B0609020204030204" pitchFamily="49" charset="0"/>
              </a:rPr>
              <a:t>std</a:t>
            </a:r>
            <a:r>
              <a:rPr lang="en-CA" sz="1500" dirty="0">
                <a:latin typeface="Consolas" panose="020B0609020204030204" pitchFamily="49" charset="0"/>
                <a:cs typeface="Consolas" panose="020B0609020204030204" pitchFamily="49" charset="0"/>
              </a:rPr>
              <a:t>::</a:t>
            </a:r>
            <a:r>
              <a:rPr lang="en-CA" sz="1500" dirty="0" err="1">
                <a:latin typeface="Consolas" panose="020B0609020204030204" pitchFamily="49" charset="0"/>
                <a:cs typeface="Consolas" panose="020B0609020204030204" pitchFamily="49" charset="0"/>
              </a:rPr>
              <a:t>size_t</a:t>
            </a:r>
            <a:r>
              <a:rPr lang="en-CA" sz="1500" dirty="0">
                <a:latin typeface="Consolas" panose="020B0609020204030204" pitchFamily="49" charset="0"/>
                <a:cs typeface="Consolas" panose="020B0609020204030204" pitchFamily="49" charset="0"/>
              </a:rPr>
              <a:t> </a:t>
            </a:r>
            <a:r>
              <a:rPr lang="en-CA" sz="1500" dirty="0" err="1">
                <a:latin typeface="Consolas" panose="020B0609020204030204" pitchFamily="49" charset="0"/>
                <a:cs typeface="Consolas" panose="020B0609020204030204" pitchFamily="49" charset="0"/>
              </a:rPr>
              <a:t>binary_search</a:t>
            </a:r>
            <a:r>
              <a:rPr lang="en-CA" sz="1500" dirty="0">
                <a:latin typeface="Consolas" panose="020B0609020204030204" pitchFamily="49" charset="0"/>
                <a:cs typeface="Consolas" panose="020B0609020204030204" pitchFamily="49" charset="0"/>
              </a:rPr>
              <a:t>( double </a:t>
            </a:r>
            <a:r>
              <a:rPr lang="en-CA" sz="1500" dirty="0" err="1">
                <a:latin typeface="Consolas" panose="020B0609020204030204" pitchFamily="49" charset="0"/>
                <a:cs typeface="Consolas" panose="020B0609020204030204" pitchFamily="49" charset="0"/>
              </a:rPr>
              <a:t>const</a:t>
            </a:r>
            <a:r>
              <a:rPr lang="en-CA" sz="1500" dirty="0">
                <a:latin typeface="Consolas" panose="020B0609020204030204" pitchFamily="49" charset="0"/>
                <a:cs typeface="Consolas" panose="020B0609020204030204" pitchFamily="49" charset="0"/>
              </a:rPr>
              <a:t> array</a:t>
            </a:r>
            <a:r>
              <a:rPr lang="en-CA" sz="1500" dirty="0" smtClean="0">
                <a:latin typeface="Consolas" panose="020B0609020204030204" pitchFamily="49" charset="0"/>
                <a:cs typeface="Consolas" panose="020B0609020204030204" pitchFamily="49" charset="0"/>
              </a:rPr>
              <a:t>[], </a:t>
            </a:r>
            <a:r>
              <a:rPr lang="en-CA" sz="1500" dirty="0" err="1" smtClean="0">
                <a:latin typeface="Consolas" panose="020B0609020204030204" pitchFamily="49" charset="0"/>
                <a:cs typeface="Consolas" panose="020B0609020204030204" pitchFamily="49" charset="0"/>
              </a:rPr>
              <a:t>std</a:t>
            </a:r>
            <a:r>
              <a:rPr lang="en-CA" sz="1500" dirty="0">
                <a:latin typeface="Consolas" panose="020B0609020204030204" pitchFamily="49" charset="0"/>
                <a:cs typeface="Consolas" panose="020B0609020204030204" pitchFamily="49" charset="0"/>
              </a:rPr>
              <a:t>::</a:t>
            </a:r>
            <a:r>
              <a:rPr lang="en-CA" sz="1500" dirty="0" err="1">
                <a:latin typeface="Consolas" panose="020B0609020204030204" pitchFamily="49" charset="0"/>
                <a:cs typeface="Consolas" panose="020B0609020204030204" pitchFamily="49" charset="0"/>
              </a:rPr>
              <a:t>size_t</a:t>
            </a:r>
            <a:r>
              <a:rPr lang="en-CA" sz="1500" dirty="0">
                <a:latin typeface="Consolas" panose="020B0609020204030204" pitchFamily="49" charset="0"/>
                <a:cs typeface="Consolas" panose="020B0609020204030204" pitchFamily="49" charset="0"/>
              </a:rPr>
              <a:t> </a:t>
            </a:r>
            <a:r>
              <a:rPr lang="en-CA" sz="1500" dirty="0" err="1">
                <a:latin typeface="Consolas" panose="020B0609020204030204" pitchFamily="49" charset="0"/>
                <a:cs typeface="Consolas" panose="020B0609020204030204" pitchFamily="49" charset="0"/>
              </a:rPr>
              <a:t>const</a:t>
            </a:r>
            <a:r>
              <a:rPr lang="en-CA" sz="1500" dirty="0">
                <a:latin typeface="Consolas" panose="020B0609020204030204" pitchFamily="49" charset="0"/>
                <a:cs typeface="Consolas" panose="020B0609020204030204" pitchFamily="49" charset="0"/>
              </a:rPr>
              <a:t> capacity,</a:t>
            </a:r>
          </a:p>
          <a:p>
            <a:pPr marL="0" indent="0">
              <a:buNone/>
            </a:pPr>
            <a:r>
              <a:rPr lang="en-CA" sz="1500" dirty="0">
                <a:latin typeface="Consolas" panose="020B0609020204030204" pitchFamily="49" charset="0"/>
                <a:cs typeface="Consolas" panose="020B0609020204030204" pitchFamily="49" charset="0"/>
              </a:rPr>
              <a:t>                           double </a:t>
            </a:r>
            <a:r>
              <a:rPr lang="en-CA" sz="1500" dirty="0" err="1">
                <a:latin typeface="Consolas" panose="020B0609020204030204" pitchFamily="49" charset="0"/>
                <a:cs typeface="Consolas" panose="020B0609020204030204" pitchFamily="49" charset="0"/>
              </a:rPr>
              <a:t>const</a:t>
            </a:r>
            <a:r>
              <a:rPr lang="en-CA" sz="1500" dirty="0">
                <a:latin typeface="Consolas" panose="020B0609020204030204" pitchFamily="49" charset="0"/>
                <a:cs typeface="Consolas" panose="020B0609020204030204" pitchFamily="49" charset="0"/>
              </a:rPr>
              <a:t> value </a:t>
            </a:r>
            <a:r>
              <a:rPr lang="en-CA" sz="1500" dirty="0" smtClean="0">
                <a:latin typeface="Consolas" panose="020B0609020204030204" pitchFamily="49" charset="0"/>
                <a:cs typeface="Consolas" panose="020B0609020204030204" pitchFamily="49" charset="0"/>
              </a:rPr>
              <a:t>) {</a:t>
            </a:r>
            <a:endParaRPr lang="en-CA" sz="1500" dirty="0">
              <a:latin typeface="Consolas" panose="020B0609020204030204" pitchFamily="49" charset="0"/>
              <a:cs typeface="Consolas" panose="020B0609020204030204" pitchFamily="49" charset="0"/>
            </a:endParaRPr>
          </a:p>
          <a:p>
            <a:pPr marL="0" indent="0" algn="l">
              <a:buNone/>
            </a:pPr>
            <a:r>
              <a:rPr lang="en-US" sz="1500" dirty="0" smtClean="0">
                <a:latin typeface="Consolas" panose="020B0609020204030204" pitchFamily="49" charset="0"/>
                <a:cs typeface="Consolas" panose="020B0609020204030204" pitchFamily="49" charset="0"/>
              </a:rPr>
              <a:t>    </a:t>
            </a:r>
            <a:r>
              <a:rPr lang="en-US" sz="1500" dirty="0">
                <a:latin typeface="Consolas" panose="020B0609020204030204" pitchFamily="49" charset="0"/>
                <a:cs typeface="Consolas" panose="020B0609020204030204" pitchFamily="49" charset="0"/>
              </a:rPr>
              <a:t>assert( </a:t>
            </a:r>
            <a:r>
              <a:rPr lang="en-US" sz="1500" dirty="0" err="1">
                <a:latin typeface="Consolas" panose="020B0609020204030204" pitchFamily="49" charset="0"/>
                <a:cs typeface="Consolas" panose="020B0609020204030204" pitchFamily="49" charset="0"/>
              </a:rPr>
              <a:t>is_sorted</a:t>
            </a:r>
            <a:r>
              <a:rPr lang="en-US" sz="1500" dirty="0">
                <a:latin typeface="Consolas" panose="020B0609020204030204" pitchFamily="49" charset="0"/>
                <a:cs typeface="Consolas" panose="020B0609020204030204" pitchFamily="49" charset="0"/>
              </a:rPr>
              <a:t>( array, capacity ) == capacity );</a:t>
            </a:r>
          </a:p>
          <a:p>
            <a:pPr marL="0" indent="0" algn="l">
              <a:buNone/>
            </a:pPr>
            <a:endParaRPr lang="en-US" sz="1500" dirty="0">
              <a:latin typeface="Consolas" panose="020B0609020204030204" pitchFamily="49" charset="0"/>
              <a:cs typeface="Consolas" panose="020B0609020204030204" pitchFamily="49" charset="0"/>
            </a:endParaRPr>
          </a:p>
          <a:p>
            <a:pPr marL="0" indent="0" algn="l">
              <a:buNone/>
            </a:pPr>
            <a:r>
              <a:rPr lang="en-US" sz="1500" dirty="0">
                <a:latin typeface="Consolas" panose="020B0609020204030204" pitchFamily="49" charset="0"/>
                <a:cs typeface="Consolas" panose="020B0609020204030204" pitchFamily="49" charset="0"/>
              </a:rPr>
              <a:t>    </a:t>
            </a:r>
            <a:r>
              <a:rPr lang="en-US" sz="1500" dirty="0" err="1">
                <a:latin typeface="Consolas" panose="020B0609020204030204" pitchFamily="49" charset="0"/>
                <a:cs typeface="Consolas" panose="020B0609020204030204" pitchFamily="49" charset="0"/>
              </a:rPr>
              <a:t>std</a:t>
            </a:r>
            <a:r>
              <a:rPr lang="en-US" sz="1500" dirty="0">
                <a:latin typeface="Consolas" panose="020B0609020204030204" pitchFamily="49" charset="0"/>
                <a:cs typeface="Consolas" panose="020B0609020204030204" pitchFamily="49" charset="0"/>
              </a:rPr>
              <a:t>::</a:t>
            </a:r>
            <a:r>
              <a:rPr lang="en-US" sz="1500" dirty="0" err="1">
                <a:latin typeface="Consolas" panose="020B0609020204030204" pitchFamily="49" charset="0"/>
                <a:cs typeface="Consolas" panose="020B0609020204030204" pitchFamily="49" charset="0"/>
              </a:rPr>
              <a:t>size_t</a:t>
            </a:r>
            <a:r>
              <a:rPr lang="en-US" sz="1500" dirty="0">
                <a:latin typeface="Consolas" panose="020B0609020204030204" pitchFamily="49" charset="0"/>
                <a:cs typeface="Consolas" panose="020B0609020204030204" pitchFamily="49" charset="0"/>
              </a:rPr>
              <a:t> </a:t>
            </a:r>
            <a:r>
              <a:rPr lang="en-US" sz="1500" dirty="0" err="1">
                <a:latin typeface="Consolas" panose="020B0609020204030204" pitchFamily="49" charset="0"/>
                <a:cs typeface="Consolas" panose="020B0609020204030204" pitchFamily="49" charset="0"/>
              </a:rPr>
              <a:t>lower_index</a:t>
            </a:r>
            <a:r>
              <a:rPr lang="en-US" sz="1500" dirty="0">
                <a:latin typeface="Consolas" panose="020B0609020204030204" pitchFamily="49" charset="0"/>
                <a:cs typeface="Consolas" panose="020B0609020204030204" pitchFamily="49" charset="0"/>
              </a:rPr>
              <a:t>{0};</a:t>
            </a:r>
          </a:p>
          <a:p>
            <a:pPr marL="0" indent="0" algn="l">
              <a:buNone/>
            </a:pPr>
            <a:r>
              <a:rPr lang="en-US" sz="1500" dirty="0">
                <a:latin typeface="Consolas" panose="020B0609020204030204" pitchFamily="49" charset="0"/>
                <a:cs typeface="Consolas" panose="020B0609020204030204" pitchFamily="49" charset="0"/>
              </a:rPr>
              <a:t>    </a:t>
            </a:r>
            <a:r>
              <a:rPr lang="en-US" sz="1500" dirty="0" err="1">
                <a:latin typeface="Consolas" panose="020B0609020204030204" pitchFamily="49" charset="0"/>
                <a:cs typeface="Consolas" panose="020B0609020204030204" pitchFamily="49" charset="0"/>
              </a:rPr>
              <a:t>std</a:t>
            </a:r>
            <a:r>
              <a:rPr lang="en-US" sz="1500" dirty="0">
                <a:latin typeface="Consolas" panose="020B0609020204030204" pitchFamily="49" charset="0"/>
                <a:cs typeface="Consolas" panose="020B0609020204030204" pitchFamily="49" charset="0"/>
              </a:rPr>
              <a:t>::</a:t>
            </a:r>
            <a:r>
              <a:rPr lang="en-US" sz="1500" dirty="0" err="1">
                <a:latin typeface="Consolas" panose="020B0609020204030204" pitchFamily="49" charset="0"/>
                <a:cs typeface="Consolas" panose="020B0609020204030204" pitchFamily="49" charset="0"/>
              </a:rPr>
              <a:t>size_t</a:t>
            </a:r>
            <a:r>
              <a:rPr lang="en-US" sz="1500" dirty="0">
                <a:latin typeface="Consolas" panose="020B0609020204030204" pitchFamily="49" charset="0"/>
                <a:cs typeface="Consolas" panose="020B0609020204030204" pitchFamily="49" charset="0"/>
              </a:rPr>
              <a:t> </a:t>
            </a:r>
            <a:r>
              <a:rPr lang="en-US" sz="1500" dirty="0" err="1">
                <a:latin typeface="Consolas" panose="020B0609020204030204" pitchFamily="49" charset="0"/>
                <a:cs typeface="Consolas" panose="020B0609020204030204" pitchFamily="49" charset="0"/>
              </a:rPr>
              <a:t>upper_index</a:t>
            </a:r>
            <a:r>
              <a:rPr lang="en-US" sz="1500" dirty="0">
                <a:latin typeface="Consolas" panose="020B0609020204030204" pitchFamily="49" charset="0"/>
                <a:cs typeface="Consolas" panose="020B0609020204030204" pitchFamily="49" charset="0"/>
              </a:rPr>
              <a:t>{capacity - 1};</a:t>
            </a:r>
          </a:p>
          <a:p>
            <a:pPr marL="0" indent="0" algn="l">
              <a:buNone/>
            </a:pPr>
            <a:endParaRPr lang="en-US" sz="1500" dirty="0">
              <a:latin typeface="Consolas" panose="020B0609020204030204" pitchFamily="49" charset="0"/>
              <a:cs typeface="Consolas" panose="020B0609020204030204" pitchFamily="49" charset="0"/>
            </a:endParaRPr>
          </a:p>
          <a:p>
            <a:pPr marL="0" indent="0" algn="l">
              <a:buNone/>
            </a:pPr>
            <a:r>
              <a:rPr lang="en-US" sz="1500" dirty="0">
                <a:latin typeface="Consolas" panose="020B0609020204030204" pitchFamily="49" charset="0"/>
                <a:cs typeface="Consolas" panose="020B0609020204030204" pitchFamily="49" charset="0"/>
              </a:rPr>
              <a:t>    while ( </a:t>
            </a:r>
            <a:r>
              <a:rPr lang="en-US" sz="1500" dirty="0" err="1">
                <a:latin typeface="Consolas" panose="020B0609020204030204" pitchFamily="49" charset="0"/>
                <a:cs typeface="Consolas" panose="020B0609020204030204" pitchFamily="49" charset="0"/>
              </a:rPr>
              <a:t>lower_index</a:t>
            </a:r>
            <a:r>
              <a:rPr lang="en-US" sz="1500" dirty="0">
                <a:latin typeface="Consolas" panose="020B0609020204030204" pitchFamily="49" charset="0"/>
                <a:cs typeface="Consolas" panose="020B0609020204030204" pitchFamily="49" charset="0"/>
              </a:rPr>
              <a:t> &lt;= </a:t>
            </a:r>
            <a:r>
              <a:rPr lang="en-US" sz="1500" dirty="0" err="1">
                <a:latin typeface="Consolas" panose="020B0609020204030204" pitchFamily="49" charset="0"/>
                <a:cs typeface="Consolas" panose="020B0609020204030204" pitchFamily="49" charset="0"/>
              </a:rPr>
              <a:t>upper_index</a:t>
            </a:r>
            <a:r>
              <a:rPr lang="en-US" sz="1500" dirty="0">
                <a:latin typeface="Consolas" panose="020B0609020204030204" pitchFamily="49" charset="0"/>
                <a:cs typeface="Consolas" panose="020B0609020204030204" pitchFamily="49" charset="0"/>
              </a:rPr>
              <a:t> ) {</a:t>
            </a:r>
          </a:p>
          <a:p>
            <a:pPr marL="0" indent="0" algn="l">
              <a:buNone/>
            </a:pPr>
            <a:r>
              <a:rPr lang="en-US" sz="1500" dirty="0">
                <a:latin typeface="Consolas" panose="020B0609020204030204" pitchFamily="49" charset="0"/>
                <a:cs typeface="Consolas" panose="020B0609020204030204" pitchFamily="49" charset="0"/>
              </a:rPr>
              <a:t>        </a:t>
            </a:r>
            <a:r>
              <a:rPr lang="en-US" sz="1500" dirty="0" err="1">
                <a:latin typeface="Consolas" panose="020B0609020204030204" pitchFamily="49" charset="0"/>
                <a:cs typeface="Consolas" panose="020B0609020204030204" pitchFamily="49" charset="0"/>
              </a:rPr>
              <a:t>std</a:t>
            </a:r>
            <a:r>
              <a:rPr lang="en-US" sz="1500" dirty="0">
                <a:latin typeface="Consolas" panose="020B0609020204030204" pitchFamily="49" charset="0"/>
                <a:cs typeface="Consolas" panose="020B0609020204030204" pitchFamily="49" charset="0"/>
              </a:rPr>
              <a:t>::</a:t>
            </a:r>
            <a:r>
              <a:rPr lang="en-US" sz="1500" dirty="0" err="1">
                <a:latin typeface="Consolas" panose="020B0609020204030204" pitchFamily="49" charset="0"/>
                <a:cs typeface="Consolas" panose="020B0609020204030204" pitchFamily="49" charset="0"/>
              </a:rPr>
              <a:t>size_t</a:t>
            </a:r>
            <a:r>
              <a:rPr lang="en-US" sz="1500" dirty="0">
                <a:latin typeface="Consolas" panose="020B0609020204030204" pitchFamily="49" charset="0"/>
                <a:cs typeface="Consolas" panose="020B0609020204030204" pitchFamily="49" charset="0"/>
              </a:rPr>
              <a:t> </a:t>
            </a:r>
            <a:r>
              <a:rPr lang="en-US" sz="1500" dirty="0" err="1">
                <a:latin typeface="Consolas" panose="020B0609020204030204" pitchFamily="49" charset="0"/>
                <a:cs typeface="Consolas" panose="020B0609020204030204" pitchFamily="49" charset="0"/>
              </a:rPr>
              <a:t>average_index</a:t>
            </a:r>
            <a:r>
              <a:rPr lang="en-US" sz="1500" dirty="0">
                <a:latin typeface="Consolas" panose="020B0609020204030204" pitchFamily="49" charset="0"/>
                <a:cs typeface="Consolas" panose="020B0609020204030204" pitchFamily="49" charset="0"/>
              </a:rPr>
              <a:t>{ (</a:t>
            </a:r>
            <a:r>
              <a:rPr lang="en-US" sz="1500" dirty="0" err="1">
                <a:latin typeface="Consolas" panose="020B0609020204030204" pitchFamily="49" charset="0"/>
                <a:cs typeface="Consolas" panose="020B0609020204030204" pitchFamily="49" charset="0"/>
              </a:rPr>
              <a:t>lower_index</a:t>
            </a:r>
            <a:r>
              <a:rPr lang="en-US" sz="1500" dirty="0">
                <a:latin typeface="Consolas" panose="020B0609020204030204" pitchFamily="49" charset="0"/>
                <a:cs typeface="Consolas" panose="020B0609020204030204" pitchFamily="49" charset="0"/>
              </a:rPr>
              <a:t> + </a:t>
            </a:r>
            <a:r>
              <a:rPr lang="en-US" sz="1500" dirty="0" err="1">
                <a:latin typeface="Consolas" panose="020B0609020204030204" pitchFamily="49" charset="0"/>
                <a:cs typeface="Consolas" panose="020B0609020204030204" pitchFamily="49" charset="0"/>
              </a:rPr>
              <a:t>upper_index</a:t>
            </a:r>
            <a:r>
              <a:rPr lang="en-US" sz="1500" dirty="0">
                <a:latin typeface="Consolas" panose="020B0609020204030204" pitchFamily="49" charset="0"/>
                <a:cs typeface="Consolas" panose="020B0609020204030204" pitchFamily="49" charset="0"/>
              </a:rPr>
              <a:t>)/2 };</a:t>
            </a:r>
          </a:p>
          <a:p>
            <a:pPr marL="0" indent="0" algn="l">
              <a:buNone/>
            </a:pPr>
            <a:endParaRPr lang="en-US" sz="1500" dirty="0">
              <a:latin typeface="Consolas" panose="020B0609020204030204" pitchFamily="49" charset="0"/>
              <a:cs typeface="Consolas" panose="020B0609020204030204" pitchFamily="49" charset="0"/>
            </a:endParaRPr>
          </a:p>
          <a:p>
            <a:pPr marL="0" indent="0" algn="l">
              <a:buNone/>
            </a:pPr>
            <a:r>
              <a:rPr lang="en-US" sz="1500" dirty="0">
                <a:latin typeface="Consolas" panose="020B0609020204030204" pitchFamily="49" charset="0"/>
                <a:cs typeface="Consolas" panose="020B0609020204030204" pitchFamily="49" charset="0"/>
              </a:rPr>
              <a:t>        if ( array[</a:t>
            </a:r>
            <a:r>
              <a:rPr lang="en-US" sz="1500" dirty="0" err="1">
                <a:latin typeface="Consolas" panose="020B0609020204030204" pitchFamily="49" charset="0"/>
                <a:cs typeface="Consolas" panose="020B0609020204030204" pitchFamily="49" charset="0"/>
              </a:rPr>
              <a:t>average_index</a:t>
            </a:r>
            <a:r>
              <a:rPr lang="en-US" sz="1500" dirty="0">
                <a:latin typeface="Consolas" panose="020B0609020204030204" pitchFamily="49" charset="0"/>
                <a:cs typeface="Consolas" panose="020B0609020204030204" pitchFamily="49" charset="0"/>
              </a:rPr>
              <a:t>] == value ) {</a:t>
            </a:r>
          </a:p>
          <a:p>
            <a:pPr marL="0" indent="0" algn="l">
              <a:buNone/>
            </a:pPr>
            <a:r>
              <a:rPr lang="en-US" sz="1500" dirty="0">
                <a:latin typeface="Consolas" panose="020B0609020204030204" pitchFamily="49" charset="0"/>
                <a:cs typeface="Consolas" panose="020B0609020204030204" pitchFamily="49" charset="0"/>
              </a:rPr>
              <a:t>            return </a:t>
            </a:r>
            <a:r>
              <a:rPr lang="en-US" sz="1500" dirty="0" err="1">
                <a:latin typeface="Consolas" panose="020B0609020204030204" pitchFamily="49" charset="0"/>
                <a:cs typeface="Consolas" panose="020B0609020204030204" pitchFamily="49" charset="0"/>
              </a:rPr>
              <a:t>average_index</a:t>
            </a:r>
            <a:r>
              <a:rPr lang="en-US" sz="1500" dirty="0">
                <a:latin typeface="Consolas" panose="020B0609020204030204" pitchFamily="49" charset="0"/>
                <a:cs typeface="Consolas" panose="020B0609020204030204" pitchFamily="49" charset="0"/>
              </a:rPr>
              <a:t>;</a:t>
            </a:r>
          </a:p>
          <a:p>
            <a:pPr marL="0" indent="0" algn="l">
              <a:buNone/>
            </a:pPr>
            <a:r>
              <a:rPr lang="en-US" sz="1500" dirty="0">
                <a:latin typeface="Consolas" panose="020B0609020204030204" pitchFamily="49" charset="0"/>
                <a:cs typeface="Consolas" panose="020B0609020204030204" pitchFamily="49" charset="0"/>
              </a:rPr>
              <a:t>        } else if ( array[</a:t>
            </a:r>
            <a:r>
              <a:rPr lang="en-US" sz="1500" dirty="0" err="1">
                <a:latin typeface="Consolas" panose="020B0609020204030204" pitchFamily="49" charset="0"/>
                <a:cs typeface="Consolas" panose="020B0609020204030204" pitchFamily="49" charset="0"/>
              </a:rPr>
              <a:t>average_index</a:t>
            </a:r>
            <a:r>
              <a:rPr lang="en-US" sz="1500" dirty="0">
                <a:latin typeface="Consolas" panose="020B0609020204030204" pitchFamily="49" charset="0"/>
                <a:cs typeface="Consolas" panose="020B0609020204030204" pitchFamily="49" charset="0"/>
              </a:rPr>
              <a:t>] &lt; value ) {</a:t>
            </a:r>
          </a:p>
          <a:p>
            <a:pPr marL="0" indent="0" algn="l">
              <a:buNone/>
            </a:pPr>
            <a:r>
              <a:rPr lang="en-US" sz="1500" dirty="0">
                <a:latin typeface="Consolas" panose="020B0609020204030204" pitchFamily="49" charset="0"/>
                <a:cs typeface="Consolas" panose="020B0609020204030204" pitchFamily="49" charset="0"/>
              </a:rPr>
              <a:t>            </a:t>
            </a:r>
            <a:r>
              <a:rPr lang="en-US" sz="1500" dirty="0" err="1">
                <a:latin typeface="Consolas" panose="020B0609020204030204" pitchFamily="49" charset="0"/>
                <a:cs typeface="Consolas" panose="020B0609020204030204" pitchFamily="49" charset="0"/>
              </a:rPr>
              <a:t>lower_index</a:t>
            </a:r>
            <a:r>
              <a:rPr lang="en-US" sz="1500" dirty="0">
                <a:latin typeface="Consolas" panose="020B0609020204030204" pitchFamily="49" charset="0"/>
                <a:cs typeface="Consolas" panose="020B0609020204030204" pitchFamily="49" charset="0"/>
              </a:rPr>
              <a:t> = </a:t>
            </a:r>
            <a:r>
              <a:rPr lang="en-US" sz="1500" dirty="0" err="1">
                <a:latin typeface="Consolas" panose="020B0609020204030204" pitchFamily="49" charset="0"/>
                <a:cs typeface="Consolas" panose="020B0609020204030204" pitchFamily="49" charset="0"/>
              </a:rPr>
              <a:t>average_index</a:t>
            </a:r>
            <a:r>
              <a:rPr lang="en-US" sz="1500" dirty="0">
                <a:latin typeface="Consolas" panose="020B0609020204030204" pitchFamily="49" charset="0"/>
                <a:cs typeface="Consolas" panose="020B0609020204030204" pitchFamily="49" charset="0"/>
              </a:rPr>
              <a:t> + 1;</a:t>
            </a:r>
          </a:p>
          <a:p>
            <a:pPr marL="0" indent="0" algn="l">
              <a:buNone/>
            </a:pPr>
            <a:r>
              <a:rPr lang="en-US" sz="1500" dirty="0">
                <a:latin typeface="Consolas" panose="020B0609020204030204" pitchFamily="49" charset="0"/>
                <a:cs typeface="Consolas" panose="020B0609020204030204" pitchFamily="49" charset="0"/>
              </a:rPr>
              <a:t>        } else {</a:t>
            </a:r>
          </a:p>
          <a:p>
            <a:pPr marL="0" indent="0" algn="l">
              <a:buNone/>
            </a:pPr>
            <a:r>
              <a:rPr lang="en-US" sz="1500" dirty="0">
                <a:latin typeface="Consolas" panose="020B0609020204030204" pitchFamily="49" charset="0"/>
                <a:cs typeface="Consolas" panose="020B0609020204030204" pitchFamily="49" charset="0"/>
              </a:rPr>
              <a:t>            </a:t>
            </a:r>
            <a:r>
              <a:rPr lang="en-US" sz="1500" dirty="0" err="1">
                <a:latin typeface="Consolas" panose="020B0609020204030204" pitchFamily="49" charset="0"/>
                <a:cs typeface="Consolas" panose="020B0609020204030204" pitchFamily="49" charset="0"/>
              </a:rPr>
              <a:t>upper_index</a:t>
            </a:r>
            <a:r>
              <a:rPr lang="en-US" sz="1500" dirty="0">
                <a:latin typeface="Consolas" panose="020B0609020204030204" pitchFamily="49" charset="0"/>
                <a:cs typeface="Consolas" panose="020B0609020204030204" pitchFamily="49" charset="0"/>
              </a:rPr>
              <a:t> = </a:t>
            </a:r>
            <a:r>
              <a:rPr lang="en-US" sz="1500" dirty="0" err="1">
                <a:latin typeface="Consolas" panose="020B0609020204030204" pitchFamily="49" charset="0"/>
                <a:cs typeface="Consolas" panose="020B0609020204030204" pitchFamily="49" charset="0"/>
              </a:rPr>
              <a:t>average_index</a:t>
            </a:r>
            <a:r>
              <a:rPr lang="en-US" sz="1500" dirty="0">
                <a:latin typeface="Consolas" panose="020B0609020204030204" pitchFamily="49" charset="0"/>
                <a:cs typeface="Consolas" panose="020B0609020204030204" pitchFamily="49" charset="0"/>
              </a:rPr>
              <a:t> - 1;</a:t>
            </a:r>
          </a:p>
          <a:p>
            <a:pPr marL="0" indent="0" algn="l">
              <a:buNone/>
            </a:pPr>
            <a:r>
              <a:rPr lang="en-US" sz="1500" dirty="0">
                <a:latin typeface="Consolas" panose="020B0609020204030204" pitchFamily="49" charset="0"/>
                <a:cs typeface="Consolas" panose="020B0609020204030204" pitchFamily="49" charset="0"/>
              </a:rPr>
              <a:t>        }</a:t>
            </a:r>
          </a:p>
          <a:p>
            <a:pPr marL="0" indent="0" algn="l">
              <a:buNone/>
            </a:pPr>
            <a:r>
              <a:rPr lang="en-US" sz="1500" dirty="0">
                <a:latin typeface="Consolas" panose="020B0609020204030204" pitchFamily="49" charset="0"/>
                <a:cs typeface="Consolas" panose="020B0609020204030204" pitchFamily="49" charset="0"/>
              </a:rPr>
              <a:t>    }</a:t>
            </a:r>
          </a:p>
          <a:p>
            <a:pPr marL="0" indent="0" algn="l">
              <a:buNone/>
            </a:pPr>
            <a:endParaRPr lang="en-US" sz="1500" dirty="0">
              <a:latin typeface="Consolas" panose="020B0609020204030204" pitchFamily="49" charset="0"/>
              <a:cs typeface="Consolas" panose="020B0609020204030204" pitchFamily="49" charset="0"/>
            </a:endParaRPr>
          </a:p>
          <a:p>
            <a:pPr marL="0" indent="0" algn="l">
              <a:buNone/>
            </a:pPr>
            <a:r>
              <a:rPr lang="en-US" sz="1500" dirty="0">
                <a:latin typeface="Consolas" panose="020B0609020204030204" pitchFamily="49" charset="0"/>
                <a:cs typeface="Consolas" panose="020B0609020204030204" pitchFamily="49" charset="0"/>
              </a:rPr>
              <a:t>    return capacity</a:t>
            </a:r>
            <a:r>
              <a:rPr lang="en-US" sz="1500" dirty="0" smtClean="0">
                <a:latin typeface="Consolas" panose="020B0609020204030204" pitchFamily="49" charset="0"/>
                <a:cs typeface="Consolas" panose="020B0609020204030204" pitchFamily="49" charset="0"/>
              </a:rPr>
              <a:t>;</a:t>
            </a:r>
          </a:p>
          <a:p>
            <a:pPr marL="0" indent="0" algn="l">
              <a:buNone/>
            </a:pPr>
            <a:r>
              <a:rPr lang="en-US" sz="1500" dirty="0" smtClean="0">
                <a:latin typeface="Consolas" panose="020B0609020204030204" pitchFamily="49" charset="0"/>
                <a:cs typeface="Consolas" panose="020B0609020204030204" pitchFamily="49" charset="0"/>
              </a:rPr>
              <a:t>}</a:t>
            </a:r>
            <a:endParaRPr lang="en-CA" sz="1500" dirty="0">
              <a:latin typeface="Consolas" panose="020B0609020204030204" pitchFamily="49" charset="0"/>
              <a:cs typeface="Consolas" panose="020B0609020204030204" pitchFamily="49" charset="0"/>
            </a:endParaRPr>
          </a:p>
        </p:txBody>
      </p:sp>
      <p:sp>
        <p:nvSpPr>
          <p:cNvPr id="6" name="Rounded Rectangle 5"/>
          <p:cNvSpPr/>
          <p:nvPr/>
        </p:nvSpPr>
        <p:spPr>
          <a:xfrm>
            <a:off x="2111757" y="2957665"/>
            <a:ext cx="2820283" cy="3065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ounded Rectangle 8"/>
          <p:cNvSpPr/>
          <p:nvPr/>
        </p:nvSpPr>
        <p:spPr>
          <a:xfrm>
            <a:off x="1250301" y="6221348"/>
            <a:ext cx="1809531" cy="3065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70555456"/>
      </p:ext>
    </p:extLst>
  </p:cSld>
  <p:clrMapOvr>
    <a:masterClrMapping/>
  </p:clrMapOvr>
  <mc:AlternateContent xmlns:mc="http://schemas.openxmlformats.org/markup-compatibility/2006">
    <mc:Choice xmlns:p14="http://schemas.microsoft.com/office/powerpoint/2010/main" Requires="p14">
      <p:transition spd="slow" p14:dur="2000" advTm="23824"/>
    </mc:Choice>
    <mc:Fallback>
      <p:transition spd="slow" advTm="23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6" grpId="0" animBg="1"/>
      <p:bldP spid="6" grpId="1"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test</a:t>
            </a:r>
            <a:endParaRPr lang="en-CA" dirty="0"/>
          </a:p>
        </p:txBody>
      </p:sp>
      <p:sp>
        <p:nvSpPr>
          <p:cNvPr id="3" name="Content Placeholder 2"/>
          <p:cNvSpPr>
            <a:spLocks noGrp="1"/>
          </p:cNvSpPr>
          <p:nvPr>
            <p:ph idx="1"/>
          </p:nvPr>
        </p:nvSpPr>
        <p:spPr/>
        <p:txBody>
          <a:bodyPr>
            <a:normAutofit lnSpcReduction="10000"/>
          </a:bodyPr>
          <a:lstStyle/>
          <a:p>
            <a:r>
              <a:rPr lang="en-US" dirty="0" smtClean="0"/>
              <a:t>Here is a test:</a:t>
            </a:r>
            <a:endParaRPr lang="en-US" dirty="0" smtClean="0"/>
          </a:p>
          <a:p>
            <a:pPr marL="800100" lvl="2" indent="0">
              <a:buNone/>
            </a:pP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main() {</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size_t</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const</a:t>
            </a: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rPr>
              <a:t>CAPACITY</a:t>
            </a:r>
            <a:r>
              <a:rPr lang="en-US" sz="1400" dirty="0" smtClean="0">
                <a:latin typeface="Consolas" panose="020B0609020204030204" pitchFamily="49" charset="0"/>
                <a:cs typeface="Consolas" panose="020B0609020204030204" pitchFamily="49" charset="0"/>
              </a:rPr>
              <a:t>{5};</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a:latin typeface="Consolas" panose="020B0609020204030204" pitchFamily="49" charset="0"/>
              </a:rPr>
              <a:t>double data[CAPACITY]{ </a:t>
            </a:r>
            <a:r>
              <a:rPr lang="en-US" sz="1400" dirty="0" smtClean="0">
                <a:latin typeface="Consolas" panose="020B0609020204030204" pitchFamily="49" charset="0"/>
              </a:rPr>
              <a:t>0.0, 1.2, 1.5, 2.7, 4.6 };</a:t>
            </a:r>
          </a:p>
          <a:p>
            <a:pPr marL="800100" lvl="2" indent="0">
              <a:buNone/>
            </a:pPr>
            <a:endParaRPr lang="en-US" sz="1200" dirty="0">
              <a:latin typeface="Consolas" panose="020B0609020204030204" pitchFamily="49" charset="0"/>
            </a:endParaRPr>
          </a:p>
          <a:p>
            <a:pPr marL="800100" lvl="2" indent="0">
              <a:buNone/>
            </a:pPr>
            <a:r>
              <a:rPr lang="en-US" sz="1400" dirty="0" smtClean="0">
                <a:latin typeface="Consolas" panose="020B0609020204030204" pitchFamily="49" charset="0"/>
              </a:rPr>
              <a:t>    for ( </a:t>
            </a:r>
            <a:r>
              <a:rPr lang="en-US" sz="1400" dirty="0" err="1" smtClean="0">
                <a:latin typeface="Consolas" panose="020B0609020204030204" pitchFamily="49" charset="0"/>
              </a:rPr>
              <a:t>int</a:t>
            </a:r>
            <a:r>
              <a:rPr lang="en-US" sz="1400" dirty="0" smtClean="0">
                <a:latin typeface="Consolas" panose="020B0609020204030204" pitchFamily="49" charset="0"/>
              </a:rPr>
              <a:t> k{0}; k </a:t>
            </a:r>
            <a:r>
              <a:rPr lang="en-US" sz="1400" dirty="0">
                <a:latin typeface="Consolas" panose="020B0609020204030204" pitchFamily="49" charset="0"/>
              </a:rPr>
              <a:t>&lt;= </a:t>
            </a:r>
            <a:r>
              <a:rPr lang="en-US" sz="1400" dirty="0" smtClean="0">
                <a:latin typeface="Consolas" panose="020B0609020204030204" pitchFamily="49" charset="0"/>
              </a:rPr>
              <a:t>CAPACITY*</a:t>
            </a:r>
            <a:r>
              <a:rPr lang="en-US" sz="1400" dirty="0" smtClean="0">
                <a:latin typeface="Consolas" panose="020B0609020204030204" pitchFamily="49" charset="0"/>
              </a:rPr>
              <a:t>10; ++k )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double x{ k/10.0 };</a:t>
            </a:r>
          </a:p>
          <a:p>
            <a:pPr marL="800100" lvl="2" indent="0">
              <a:buNone/>
            </a:pPr>
            <a:endParaRPr lang="en-US" sz="1200" dirty="0">
              <a:latin typeface="Consolas" panose="020B0609020204030204" pitchFamily="49" charset="0"/>
            </a:endParaRP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size_t</a:t>
            </a:r>
            <a:r>
              <a:rPr lang="en-US" sz="1400" dirty="0" smtClean="0">
                <a:latin typeface="Consolas" panose="020B0609020204030204" pitchFamily="49" charset="0"/>
              </a:rPr>
              <a:t> index{ </a:t>
            </a:r>
            <a:r>
              <a:rPr lang="en-US" sz="1400" dirty="0" err="1" smtClean="0">
                <a:latin typeface="Consolas" panose="020B0609020204030204" pitchFamily="49" charset="0"/>
              </a:rPr>
              <a:t>binary_search</a:t>
            </a:r>
            <a:r>
              <a:rPr lang="en-US" sz="1400" dirty="0" smtClean="0">
                <a:latin typeface="Consolas" panose="020B0609020204030204" pitchFamily="49" charset="0"/>
              </a:rPr>
              <a:t>( data, </a:t>
            </a:r>
            <a:r>
              <a:rPr lang="en-US" sz="1400" dirty="0">
                <a:latin typeface="Consolas" panose="020B0609020204030204" pitchFamily="49" charset="0"/>
              </a:rPr>
              <a:t>CAPACITY</a:t>
            </a:r>
            <a:r>
              <a:rPr lang="en-US" sz="1400" dirty="0" smtClean="0">
                <a:latin typeface="Consolas" panose="020B0609020204030204" pitchFamily="49" charset="0"/>
              </a:rPr>
              <a:t>, x ) };</a:t>
            </a:r>
          </a:p>
          <a:p>
            <a:pPr marL="800100" lvl="2" indent="0">
              <a:buNone/>
            </a:pPr>
            <a:endParaRPr lang="en-US" sz="1200" dirty="0" smtClean="0">
              <a:latin typeface="Consolas" panose="020B0609020204030204" pitchFamily="49" charset="0"/>
            </a:endParaRPr>
          </a:p>
          <a:p>
            <a:pPr marL="800100" lvl="2" indent="0">
              <a:buNone/>
            </a:pPr>
            <a:r>
              <a:rPr lang="en-US" sz="1400" dirty="0" smtClean="0">
                <a:latin typeface="Consolas" panose="020B0609020204030204" pitchFamily="49" charset="0"/>
              </a:rPr>
              <a:t>        assert( (0 &lt;= index) &amp;&amp; (index &lt;= </a:t>
            </a:r>
            <a:r>
              <a:rPr lang="en-US" sz="1400" dirty="0">
                <a:latin typeface="Consolas" panose="020B0609020204030204" pitchFamily="49" charset="0"/>
              </a:rPr>
              <a:t>CAPACITY</a:t>
            </a:r>
            <a:r>
              <a:rPr lang="en-US" sz="1400" dirty="0" smtClean="0">
                <a:latin typeface="Consolas" panose="020B0609020204030204" pitchFamily="49" charset="0"/>
              </a:rPr>
              <a:t>) );</a:t>
            </a:r>
            <a:endParaRPr lang="en-US" sz="1400" dirty="0">
              <a:latin typeface="Consolas" panose="020B0609020204030204" pitchFamily="49" charset="0"/>
            </a:endParaRPr>
          </a:p>
          <a:p>
            <a:pPr marL="800100" lvl="2" indent="0">
              <a:buNone/>
            </a:pPr>
            <a:endParaRPr lang="en-US" sz="1200" dirty="0">
              <a:latin typeface="Consolas" panose="020B0609020204030204" pitchFamily="49" charset="0"/>
            </a:endParaRPr>
          </a:p>
          <a:p>
            <a:pPr marL="800100" lvl="2" indent="0">
              <a:buNone/>
            </a:pPr>
            <a:r>
              <a:rPr lang="en-US" sz="1400" dirty="0" smtClean="0">
                <a:latin typeface="Consolas" panose="020B0609020204030204" pitchFamily="49" charset="0"/>
              </a:rPr>
              <a:t>        if ( index == CAPACITY )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x &lt;&lt; " not found"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 else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x &lt;&lt; "\t== data[" &lt;&lt; index &lt;&lt; "] = "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&lt;&lt; data[index]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p>
          <a:p>
            <a:pPr marL="800100" lvl="2" indent="0">
              <a:buNone/>
            </a:pPr>
            <a:endParaRPr lang="en-US" sz="1200" dirty="0">
              <a:latin typeface="Consolas" panose="020B0609020204030204" pitchFamily="49" charset="0"/>
            </a:endParaRPr>
          </a:p>
          <a:p>
            <a:pPr marL="800100" lvl="2" indent="0">
              <a:buNone/>
            </a:pPr>
            <a:r>
              <a:rPr lang="en-US" sz="1400" dirty="0" smtClean="0">
                <a:latin typeface="Consolas" panose="020B0609020204030204" pitchFamily="49" charset="0"/>
              </a:rPr>
              <a:t>    return 0;</a:t>
            </a:r>
          </a:p>
          <a:p>
            <a:pPr marL="800100" lvl="2" indent="0">
              <a:buNone/>
            </a:pPr>
            <a:r>
              <a:rPr lang="en-US" sz="1400" dirty="0" smtClean="0">
                <a:latin typeface="Consolas" panose="020B0609020204030204" pitchFamily="49" charset="0"/>
              </a:rPr>
              <a:t>}</a:t>
            </a:r>
          </a:p>
        </p:txBody>
      </p:sp>
      <p:sp>
        <p:nvSpPr>
          <p:cNvPr id="6" name="Rounded Rectangle 5"/>
          <p:cNvSpPr/>
          <p:nvPr/>
        </p:nvSpPr>
        <p:spPr>
          <a:xfrm>
            <a:off x="1691680" y="2177014"/>
            <a:ext cx="4968552" cy="45056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ounded Rectangle 9"/>
          <p:cNvSpPr/>
          <p:nvPr/>
        </p:nvSpPr>
        <p:spPr>
          <a:xfrm>
            <a:off x="1475656" y="2758981"/>
            <a:ext cx="6192688" cy="333431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ounded Rectangle 10"/>
          <p:cNvSpPr/>
          <p:nvPr/>
        </p:nvSpPr>
        <p:spPr>
          <a:xfrm>
            <a:off x="2039749" y="3069270"/>
            <a:ext cx="2009533" cy="2525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ounded Rectangle 11"/>
          <p:cNvSpPr/>
          <p:nvPr/>
        </p:nvSpPr>
        <p:spPr>
          <a:xfrm>
            <a:off x="2045029" y="3519670"/>
            <a:ext cx="5623315" cy="2525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ounded Rectangle 12"/>
          <p:cNvSpPr/>
          <p:nvPr/>
        </p:nvSpPr>
        <p:spPr>
          <a:xfrm>
            <a:off x="2050309" y="3942077"/>
            <a:ext cx="4681931" cy="2525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Rounded Rectangle 13"/>
          <p:cNvSpPr/>
          <p:nvPr/>
        </p:nvSpPr>
        <p:spPr>
          <a:xfrm>
            <a:off x="2055589" y="4364484"/>
            <a:ext cx="5623315" cy="15127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31827646"/>
      </p:ext>
    </p:extLst>
  </p:cSld>
  <p:clrMapOvr>
    <a:masterClrMapping/>
  </p:clrMapOvr>
  <mc:AlternateContent xmlns:mc="http://schemas.openxmlformats.org/markup-compatibility/2006">
    <mc:Choice xmlns:p14="http://schemas.microsoft.com/office/powerpoint/2010/main" Requires="p14">
      <p:transition spd="slow" p14:dur="2000" advTm="106741"/>
    </mc:Choice>
    <mc:Fallback>
      <p:transition spd="slow" advTm="106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10" grpId="0" animBg="1"/>
      <p:bldP spid="10" grpId="1" animBg="1"/>
      <p:bldP spid="11" grpId="0" animBg="1"/>
      <p:bldP spid="11" grpId="1" animBg="1"/>
      <p:bldP spid="12" grpId="0" animBg="1"/>
      <p:bldP spid="12" grpId="1" animBg="1"/>
      <p:bldP spid="13" grpId="0" animBg="1"/>
      <p:bldP spid="13" grpId="1"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test</a:t>
            </a:r>
            <a:endParaRPr lang="en-CA" dirty="0"/>
          </a:p>
        </p:txBody>
      </p:sp>
      <p:sp>
        <p:nvSpPr>
          <p:cNvPr id="3" name="Content Placeholder 2"/>
          <p:cNvSpPr>
            <a:spLocks noGrp="1"/>
          </p:cNvSpPr>
          <p:nvPr>
            <p:ph idx="1"/>
          </p:nvPr>
        </p:nvSpPr>
        <p:spPr/>
        <p:txBody>
          <a:bodyPr>
            <a:normAutofit lnSpcReduction="10000"/>
          </a:bodyPr>
          <a:lstStyle/>
          <a:p>
            <a:r>
              <a:rPr lang="en-US" dirty="0" smtClean="0"/>
              <a:t>Here is the output:</a:t>
            </a:r>
            <a:endParaRPr lang="en-US" dirty="0" smtClean="0"/>
          </a:p>
          <a:p>
            <a:pPr marL="800100" lvl="2" indent="0">
              <a:buNone/>
            </a:pPr>
            <a:endParaRPr lang="en-US" sz="1400" dirty="0" smtClean="0">
              <a:latin typeface="Consolas" panose="020B0609020204030204" pitchFamily="49" charset="0"/>
            </a:endParaRPr>
          </a:p>
          <a:p>
            <a:pPr marL="800100" lvl="2" indent="0">
              <a:buNone/>
            </a:pPr>
            <a:endParaRPr lang="en-US" sz="1400" dirty="0">
              <a:latin typeface="Consolas" panose="020B0609020204030204" pitchFamily="49" charset="0"/>
            </a:endParaRPr>
          </a:p>
          <a:p>
            <a:pPr marL="800100" lvl="2" indent="0">
              <a:buNone/>
            </a:pPr>
            <a:endParaRPr lang="en-US" sz="1400" dirty="0" smtClean="0">
              <a:latin typeface="Consolas" panose="020B0609020204030204" pitchFamily="49" charset="0"/>
            </a:endParaRPr>
          </a:p>
          <a:p>
            <a:pPr marL="800100" lvl="2" indent="0">
              <a:buNone/>
            </a:pPr>
            <a:endParaRPr lang="en-US" sz="1400" dirty="0">
              <a:latin typeface="Consolas" panose="020B0609020204030204" pitchFamily="49" charset="0"/>
            </a:endParaRPr>
          </a:p>
          <a:p>
            <a:pPr marL="800100" lvl="2" indent="0">
              <a:buNone/>
            </a:pPr>
            <a:endParaRPr lang="en-US" sz="1400" dirty="0" smtClean="0">
              <a:latin typeface="Consolas" panose="020B0609020204030204" pitchFamily="49" charset="0"/>
            </a:endParaRPr>
          </a:p>
          <a:p>
            <a:pPr marL="800100" lvl="2" indent="0">
              <a:buNone/>
            </a:pPr>
            <a:endParaRPr lang="en-US" sz="1400" dirty="0">
              <a:latin typeface="Consolas" panose="020B0609020204030204" pitchFamily="49" charset="0"/>
            </a:endParaRPr>
          </a:p>
          <a:p>
            <a:pPr marL="800100" lvl="2" indent="0">
              <a:buNone/>
            </a:pPr>
            <a:endParaRPr lang="en-US" sz="1400" dirty="0" smtClean="0">
              <a:latin typeface="Consolas" panose="020B0609020204030204" pitchFamily="49" charset="0"/>
            </a:endParaRPr>
          </a:p>
          <a:p>
            <a:pPr marL="800100" lvl="2" indent="0">
              <a:buNone/>
            </a:pPr>
            <a:endParaRPr lang="en-US" sz="1400" dirty="0">
              <a:latin typeface="Consolas" panose="020B0609020204030204" pitchFamily="49" charset="0"/>
            </a:endParaRPr>
          </a:p>
          <a:p>
            <a:pPr marL="800100" lvl="2" indent="0">
              <a:buNone/>
            </a:pPr>
            <a:endParaRPr lang="en-US" sz="1400" dirty="0" smtClean="0">
              <a:latin typeface="Consolas" panose="020B0609020204030204" pitchFamily="49" charset="0"/>
            </a:endParaRPr>
          </a:p>
          <a:p>
            <a:pPr marL="800100" lvl="2" indent="0">
              <a:buNone/>
            </a:pPr>
            <a:endParaRPr lang="en-US" sz="1400" dirty="0">
              <a:latin typeface="Consolas" panose="020B0609020204030204" pitchFamily="49" charset="0"/>
            </a:endParaRPr>
          </a:p>
          <a:p>
            <a:pPr marL="800100" lvl="2" indent="0">
              <a:buNone/>
            </a:pPr>
            <a:endParaRPr lang="en-US" sz="1400" dirty="0" smtClean="0">
              <a:latin typeface="Consolas" panose="020B0609020204030204" pitchFamily="49" charset="0"/>
            </a:endParaRPr>
          </a:p>
          <a:p>
            <a:pPr marL="800100" lvl="2" indent="0">
              <a:buNone/>
            </a:pPr>
            <a:endParaRPr lang="en-US" sz="1400" dirty="0">
              <a:latin typeface="Consolas" panose="020B0609020204030204" pitchFamily="49" charset="0"/>
            </a:endParaRPr>
          </a:p>
          <a:p>
            <a:pPr marL="800100" lvl="2" indent="0">
              <a:buNone/>
            </a:pPr>
            <a:endParaRPr lang="en-US" sz="1400" dirty="0" smtClean="0">
              <a:latin typeface="Consolas" panose="020B0609020204030204" pitchFamily="49" charset="0"/>
            </a:endParaRPr>
          </a:p>
          <a:p>
            <a:pPr marL="800100" lvl="2" indent="0">
              <a:buNone/>
            </a:pPr>
            <a:endParaRPr lang="en-US" sz="1400" dirty="0">
              <a:latin typeface="Consolas" panose="020B0609020204030204" pitchFamily="49" charset="0"/>
            </a:endParaRPr>
          </a:p>
          <a:p>
            <a:pPr marL="800100" lvl="2" indent="0">
              <a:buNone/>
            </a:pPr>
            <a:endParaRPr lang="en-US" sz="1400" dirty="0" smtClean="0">
              <a:latin typeface="Consolas" panose="020B0609020204030204" pitchFamily="49" charset="0"/>
            </a:endParaRPr>
          </a:p>
          <a:p>
            <a:pPr marL="800100" lvl="2" indent="0">
              <a:buNone/>
            </a:pPr>
            <a:endParaRPr lang="en-US" sz="1400" dirty="0">
              <a:latin typeface="Consolas" panose="020B0609020204030204" pitchFamily="49" charset="0"/>
            </a:endParaRPr>
          </a:p>
          <a:p>
            <a:pPr marL="800100" lvl="2" indent="0">
              <a:buNone/>
            </a:pPr>
            <a:endParaRPr lang="en-US" sz="1400" dirty="0" smtClean="0">
              <a:latin typeface="Consolas" panose="020B0609020204030204" pitchFamily="49" charset="0"/>
            </a:endParaRPr>
          </a:p>
          <a:p>
            <a:pPr lvl="1"/>
            <a:r>
              <a:rPr lang="en-US" dirty="0" smtClean="0">
                <a:solidFill>
                  <a:prstClr val="black"/>
                </a:solidFill>
              </a:rPr>
              <a:t>Note that each value was found in the appropriate location:</a:t>
            </a:r>
            <a:endParaRPr lang="en-US" dirty="0">
              <a:solidFill>
                <a:prstClr val="black"/>
              </a:solidFill>
            </a:endParaRPr>
          </a:p>
          <a:p>
            <a:pPr marL="800100" lvl="2" indent="0">
              <a:buNone/>
            </a:pPr>
            <a:r>
              <a:rPr lang="en-US" sz="1600" dirty="0" smtClean="0">
                <a:latin typeface="Consolas" panose="020B0609020204030204" pitchFamily="49" charset="0"/>
              </a:rPr>
              <a:t>double </a:t>
            </a:r>
            <a:r>
              <a:rPr lang="en-US" sz="1600" dirty="0">
                <a:latin typeface="Consolas" panose="020B0609020204030204" pitchFamily="49" charset="0"/>
              </a:rPr>
              <a:t>data[5</a:t>
            </a:r>
            <a:r>
              <a:rPr lang="en-US" sz="1600" dirty="0" smtClean="0">
                <a:latin typeface="Consolas" panose="020B0609020204030204" pitchFamily="49" charset="0"/>
              </a:rPr>
              <a:t>]{ 0.0</a:t>
            </a:r>
            <a:r>
              <a:rPr lang="en-US" sz="1600" dirty="0">
                <a:latin typeface="Consolas" panose="020B0609020204030204" pitchFamily="49" charset="0"/>
              </a:rPr>
              <a:t>, 1.2, 1.5, 2.7, 4.6 </a:t>
            </a:r>
            <a:r>
              <a:rPr lang="en-US" sz="1600" dirty="0" smtClean="0">
                <a:latin typeface="Consolas" panose="020B0609020204030204" pitchFamily="49" charset="0"/>
              </a:rPr>
              <a:t>};</a:t>
            </a:r>
          </a:p>
        </p:txBody>
      </p:sp>
      <p:sp>
        <p:nvSpPr>
          <p:cNvPr id="4" name="Rectangle 3"/>
          <p:cNvSpPr/>
          <p:nvPr/>
        </p:nvSpPr>
        <p:spPr>
          <a:xfrm>
            <a:off x="1043608" y="1854155"/>
            <a:ext cx="2820955" cy="4093428"/>
          </a:xfrm>
          <a:prstGeom prst="rect">
            <a:avLst/>
          </a:prstGeom>
        </p:spPr>
        <p:txBody>
          <a:bodyPr wrap="square">
            <a:spAutoFit/>
          </a:bodyPr>
          <a:lstStyle/>
          <a:p>
            <a:r>
              <a:rPr lang="en-CA" sz="1300" dirty="0">
                <a:latin typeface="Consolas" panose="020B0609020204030204" pitchFamily="49" charset="0"/>
              </a:rPr>
              <a:t>0       == data[0] = 0</a:t>
            </a:r>
          </a:p>
          <a:p>
            <a:r>
              <a:rPr lang="en-CA" sz="1300" dirty="0" smtClean="0">
                <a:latin typeface="Consolas" panose="020B0609020204030204" pitchFamily="49" charset="0"/>
              </a:rPr>
              <a:t>0.1 not found</a:t>
            </a:r>
            <a:endParaRPr lang="en-CA" sz="1300" dirty="0">
              <a:latin typeface="Consolas" panose="020B0609020204030204" pitchFamily="49" charset="0"/>
            </a:endParaRPr>
          </a:p>
          <a:p>
            <a:r>
              <a:rPr lang="en-CA" sz="1300" dirty="0" smtClean="0">
                <a:latin typeface="Consolas" panose="020B0609020204030204" pitchFamily="49" charset="0"/>
              </a:rPr>
              <a:t>0.2</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0.3</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0.4</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0.5</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0.6</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0.7</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0.8</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0.9</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1</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1.1</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a:latin typeface="Consolas" panose="020B0609020204030204" pitchFamily="49" charset="0"/>
              </a:rPr>
              <a:t>1.2     == data[1] = 1.2</a:t>
            </a:r>
          </a:p>
          <a:p>
            <a:r>
              <a:rPr lang="en-CA" sz="1300" dirty="0" smtClean="0">
                <a:latin typeface="Consolas" panose="020B0609020204030204" pitchFamily="49" charset="0"/>
              </a:rPr>
              <a:t>1.3</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1.4</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a:latin typeface="Consolas" panose="020B0609020204030204" pitchFamily="49" charset="0"/>
              </a:rPr>
              <a:t>1.5     == data[2] = 1.5</a:t>
            </a:r>
          </a:p>
          <a:p>
            <a:r>
              <a:rPr lang="en-CA" sz="1300" dirty="0" smtClean="0">
                <a:latin typeface="Consolas" panose="020B0609020204030204" pitchFamily="49" charset="0"/>
              </a:rPr>
              <a:t>1.6</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1.7</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1.8</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1.9</a:t>
            </a:r>
            <a:r>
              <a:rPr lang="en-CA" sz="1300" dirty="0">
                <a:latin typeface="Consolas" panose="020B0609020204030204" pitchFamily="49" charset="0"/>
              </a:rPr>
              <a:t> not </a:t>
            </a:r>
            <a:r>
              <a:rPr lang="en-CA" sz="1300" dirty="0" smtClean="0">
                <a:latin typeface="Consolas" panose="020B0609020204030204" pitchFamily="49" charset="0"/>
              </a:rPr>
              <a:t>found</a:t>
            </a:r>
            <a:endParaRPr lang="en-CA" sz="1300" dirty="0">
              <a:latin typeface="Consolas" panose="020B0609020204030204" pitchFamily="49" charset="0"/>
            </a:endParaRPr>
          </a:p>
        </p:txBody>
      </p:sp>
      <p:cxnSp>
        <p:nvCxnSpPr>
          <p:cNvPr id="6" name="Straight Arrow Connector 5"/>
          <p:cNvCxnSpPr/>
          <p:nvPr/>
        </p:nvCxnSpPr>
        <p:spPr>
          <a:xfrm flipH="1" flipV="1">
            <a:off x="2699792" y="2132856"/>
            <a:ext cx="576064" cy="4104457"/>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779912" y="1854155"/>
            <a:ext cx="2820955" cy="4093428"/>
          </a:xfrm>
          <a:prstGeom prst="rect">
            <a:avLst/>
          </a:prstGeom>
        </p:spPr>
        <p:txBody>
          <a:bodyPr wrap="square">
            <a:spAutoFit/>
          </a:bodyPr>
          <a:lstStyle/>
          <a:p>
            <a:r>
              <a:rPr lang="en-CA" sz="1300" dirty="0" smtClean="0">
                <a:latin typeface="Consolas" panose="020B0609020204030204" pitchFamily="49" charset="0"/>
              </a:rPr>
              <a:t>2 </a:t>
            </a:r>
            <a:r>
              <a:rPr lang="en-CA" sz="1300" dirty="0">
                <a:latin typeface="Consolas" panose="020B0609020204030204" pitchFamily="49" charset="0"/>
              </a:rPr>
              <a:t>not found</a:t>
            </a:r>
            <a:endParaRPr lang="en-CA" sz="1300" dirty="0">
              <a:latin typeface="Consolas" panose="020B0609020204030204" pitchFamily="49" charset="0"/>
            </a:endParaRPr>
          </a:p>
          <a:p>
            <a:r>
              <a:rPr lang="en-CA" sz="1300" dirty="0" smtClean="0">
                <a:latin typeface="Consolas" panose="020B0609020204030204" pitchFamily="49" charset="0"/>
              </a:rPr>
              <a:t>2.1</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2.2</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2.3</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2.4</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2.5</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2.6</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a:latin typeface="Consolas" panose="020B0609020204030204" pitchFamily="49" charset="0"/>
              </a:rPr>
              <a:t>2.7     == data[3] = 2.7</a:t>
            </a:r>
          </a:p>
          <a:p>
            <a:r>
              <a:rPr lang="en-CA" sz="1300" dirty="0" smtClean="0">
                <a:latin typeface="Consolas" panose="020B0609020204030204" pitchFamily="49" charset="0"/>
              </a:rPr>
              <a:t>2.8</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2.9</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3</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3.1</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3.2</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3.3</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3.4</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3.5</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3.6</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3.7</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3.8</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3.9</a:t>
            </a:r>
            <a:r>
              <a:rPr lang="en-CA" sz="1300" dirty="0">
                <a:latin typeface="Consolas" panose="020B0609020204030204" pitchFamily="49" charset="0"/>
              </a:rPr>
              <a:t> not </a:t>
            </a:r>
            <a:r>
              <a:rPr lang="en-CA" sz="1300" dirty="0" smtClean="0">
                <a:latin typeface="Consolas" panose="020B0609020204030204" pitchFamily="49" charset="0"/>
              </a:rPr>
              <a:t>found</a:t>
            </a:r>
            <a:endParaRPr lang="en-CA" sz="1300" dirty="0">
              <a:latin typeface="Consolas" panose="020B0609020204030204" pitchFamily="49" charset="0"/>
            </a:endParaRPr>
          </a:p>
        </p:txBody>
      </p:sp>
      <p:sp>
        <p:nvSpPr>
          <p:cNvPr id="17" name="Rectangle 16"/>
          <p:cNvSpPr/>
          <p:nvPr/>
        </p:nvSpPr>
        <p:spPr>
          <a:xfrm>
            <a:off x="6503573" y="1854155"/>
            <a:ext cx="2424527" cy="2292935"/>
          </a:xfrm>
          <a:prstGeom prst="rect">
            <a:avLst/>
          </a:prstGeom>
        </p:spPr>
        <p:txBody>
          <a:bodyPr wrap="square">
            <a:spAutoFit/>
          </a:bodyPr>
          <a:lstStyle/>
          <a:p>
            <a:r>
              <a:rPr lang="en-CA" sz="1300" dirty="0" smtClean="0">
                <a:latin typeface="Consolas" panose="020B0609020204030204" pitchFamily="49" charset="0"/>
              </a:rPr>
              <a:t>4 </a:t>
            </a:r>
            <a:r>
              <a:rPr lang="en-CA" sz="1300" dirty="0">
                <a:latin typeface="Consolas" panose="020B0609020204030204" pitchFamily="49" charset="0"/>
              </a:rPr>
              <a:t>not found</a:t>
            </a:r>
            <a:endParaRPr lang="en-CA" sz="1300" dirty="0">
              <a:latin typeface="Consolas" panose="020B0609020204030204" pitchFamily="49" charset="0"/>
            </a:endParaRPr>
          </a:p>
          <a:p>
            <a:r>
              <a:rPr lang="en-CA" sz="1300" dirty="0" smtClean="0">
                <a:latin typeface="Consolas" panose="020B0609020204030204" pitchFamily="49" charset="0"/>
              </a:rPr>
              <a:t>4.1</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4.2</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4.3</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4.4</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4.5</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a:latin typeface="Consolas" panose="020B0609020204030204" pitchFamily="49" charset="0"/>
              </a:rPr>
              <a:t>4.6     == data[4] = 4.6</a:t>
            </a:r>
          </a:p>
          <a:p>
            <a:r>
              <a:rPr lang="en-CA" sz="1300" dirty="0" smtClean="0">
                <a:latin typeface="Consolas" panose="020B0609020204030204" pitchFamily="49" charset="0"/>
              </a:rPr>
              <a:t>4.7</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4.8</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4.9</a:t>
            </a:r>
            <a:r>
              <a:rPr lang="en-CA" sz="1300" dirty="0">
                <a:latin typeface="Consolas" panose="020B0609020204030204" pitchFamily="49" charset="0"/>
              </a:rPr>
              <a:t> not found</a:t>
            </a:r>
            <a:endParaRPr lang="en-CA" sz="1300" dirty="0">
              <a:latin typeface="Consolas" panose="020B0609020204030204" pitchFamily="49" charset="0"/>
            </a:endParaRPr>
          </a:p>
          <a:p>
            <a:r>
              <a:rPr lang="en-CA" sz="1300" dirty="0" smtClean="0">
                <a:latin typeface="Consolas" panose="020B0609020204030204" pitchFamily="49" charset="0"/>
              </a:rPr>
              <a:t>5</a:t>
            </a:r>
            <a:r>
              <a:rPr lang="en-CA" sz="1300" dirty="0">
                <a:latin typeface="Consolas" panose="020B0609020204030204" pitchFamily="49" charset="0"/>
              </a:rPr>
              <a:t> not found</a:t>
            </a:r>
            <a:endParaRPr lang="en-CA" sz="1300" dirty="0">
              <a:latin typeface="Consolas" panose="020B0609020204030204" pitchFamily="49" charset="0"/>
            </a:endParaRPr>
          </a:p>
        </p:txBody>
      </p:sp>
      <p:cxnSp>
        <p:nvCxnSpPr>
          <p:cNvPr id="20" name="Straight Arrow Connector 19"/>
          <p:cNvCxnSpPr/>
          <p:nvPr/>
        </p:nvCxnSpPr>
        <p:spPr>
          <a:xfrm flipH="1" flipV="1">
            <a:off x="2987824" y="4509120"/>
            <a:ext cx="864096" cy="1728194"/>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2987824" y="5085184"/>
            <a:ext cx="1296144" cy="115213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969364" y="3501008"/>
            <a:ext cx="610748" cy="273630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580112" y="3356992"/>
            <a:ext cx="2664296" cy="2880322"/>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8" name="Audio 2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26003911"/>
      </p:ext>
    </p:extLst>
  </p:cSld>
  <p:clrMapOvr>
    <a:masterClrMapping/>
  </p:clrMapOvr>
  <mc:AlternateContent xmlns:mc="http://schemas.openxmlformats.org/markup-compatibility/2006">
    <mc:Choice xmlns:p14="http://schemas.microsoft.com/office/powerpoint/2010/main" Requires="p14">
      <p:transition spd="slow" p14:dur="2000" advTm="52303"/>
    </mc:Choice>
    <mc:Fallback>
      <p:transition spd="slow" advTm="52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8" end="1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Weakness in our test</a:t>
            </a:r>
            <a:endParaRPr lang="en-CA" dirty="0"/>
          </a:p>
        </p:txBody>
      </p:sp>
      <p:sp>
        <p:nvSpPr>
          <p:cNvPr id="3" name="Content Placeholder 2"/>
          <p:cNvSpPr>
            <a:spLocks noGrp="1"/>
          </p:cNvSpPr>
          <p:nvPr>
            <p:ph idx="1"/>
          </p:nvPr>
        </p:nvSpPr>
        <p:spPr/>
        <p:txBody>
          <a:bodyPr>
            <a:normAutofit lnSpcReduction="10000"/>
          </a:bodyPr>
          <a:lstStyle/>
          <a:p>
            <a:r>
              <a:rPr lang="en-US" dirty="0" smtClean="0"/>
              <a:t>Did any of you notice a weakness in the test?</a:t>
            </a:r>
          </a:p>
          <a:p>
            <a:pPr marL="800100" lvl="2" indent="0">
              <a:buNone/>
            </a:pPr>
            <a:r>
              <a:rPr lang="en-US" sz="1600" dirty="0" err="1" smtClean="0">
                <a:latin typeface="Consolas" panose="020B0609020204030204" pitchFamily="49" charset="0"/>
                <a:cs typeface="Consolas" panose="020B0609020204030204" pitchFamily="49" charset="0"/>
              </a:rPr>
              <a:t>int</a:t>
            </a:r>
            <a:r>
              <a:rPr lang="en-US" sz="1600" dirty="0" smtClean="0">
                <a:latin typeface="Consolas" panose="020B0609020204030204" pitchFamily="49" charset="0"/>
                <a:cs typeface="Consolas" panose="020B0609020204030204" pitchFamily="49" charset="0"/>
              </a:rPr>
              <a:t> main() {</a:t>
            </a:r>
          </a:p>
          <a:p>
            <a:pPr marL="800100" lvl="2" indent="0">
              <a:buNone/>
            </a:pPr>
            <a:r>
              <a:rPr lang="en-US" sz="1600" dirty="0" smtClean="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std</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size_t</a:t>
            </a: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t>
            </a:r>
            <a:r>
              <a:rPr lang="en-US" sz="1600" dirty="0">
                <a:latin typeface="Consolas" panose="020B0609020204030204" pitchFamily="49" charset="0"/>
              </a:rPr>
              <a:t>CAPACITY</a:t>
            </a:r>
            <a:r>
              <a:rPr lang="en-US" sz="1600" dirty="0">
                <a:latin typeface="Consolas" panose="020B0609020204030204" pitchFamily="49" charset="0"/>
                <a:cs typeface="Consolas" panose="020B0609020204030204" pitchFamily="49" charset="0"/>
              </a:rPr>
              <a:t>{5</a:t>
            </a:r>
            <a:r>
              <a:rPr lang="en-US" sz="1600" dirty="0" smtClean="0">
                <a:latin typeface="Consolas" panose="020B0609020204030204" pitchFamily="49" charset="0"/>
                <a:cs typeface="Consolas" panose="020B0609020204030204" pitchFamily="49" charset="0"/>
              </a:rPr>
              <a:t>};</a:t>
            </a:r>
          </a:p>
          <a:p>
            <a:pPr marL="800100" lvl="2" indent="0">
              <a:buNone/>
            </a:pPr>
            <a:r>
              <a:rPr lang="en-US" sz="1600" dirty="0" smtClean="0">
                <a:latin typeface="Consolas" panose="020B0609020204030204" pitchFamily="49" charset="0"/>
              </a:rPr>
              <a:t>    </a:t>
            </a:r>
            <a:r>
              <a:rPr lang="en-US" sz="1600" dirty="0">
                <a:latin typeface="Consolas" panose="020B0609020204030204" pitchFamily="49" charset="0"/>
              </a:rPr>
              <a:t>double data[CAPACITY]{ 0.0, 1.2, 1.5, 2.7, 4.6 </a:t>
            </a:r>
            <a:r>
              <a:rPr lang="en-US" sz="1600" dirty="0" smtClean="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a:t>
            </a:r>
            <a:r>
              <a:rPr lang="en-US" sz="1600" dirty="0">
                <a:latin typeface="Consolas" panose="020B0609020204030204" pitchFamily="49" charset="0"/>
              </a:rPr>
              <a:t>for ( </a:t>
            </a:r>
            <a:r>
              <a:rPr lang="en-US" sz="1600" dirty="0" err="1">
                <a:latin typeface="Consolas" panose="020B0609020204030204" pitchFamily="49" charset="0"/>
              </a:rPr>
              <a:t>int</a:t>
            </a:r>
            <a:r>
              <a:rPr lang="en-US" sz="1600" dirty="0">
                <a:latin typeface="Consolas" panose="020B0609020204030204" pitchFamily="49" charset="0"/>
              </a:rPr>
              <a:t> k{0}; k &lt;= CAPACITY*10; ++k ) {</a:t>
            </a:r>
          </a:p>
          <a:p>
            <a:pPr marL="800100" lvl="2" indent="0">
              <a:buNone/>
            </a:pPr>
            <a:r>
              <a:rPr lang="en-US" sz="1600" dirty="0">
                <a:latin typeface="Consolas" panose="020B0609020204030204" pitchFamily="49" charset="0"/>
              </a:rPr>
              <a:t>        double x{ k/10.0 };</a:t>
            </a:r>
          </a:p>
        </p:txBody>
      </p:sp>
      <p:sp>
        <p:nvSpPr>
          <p:cNvPr id="5" name="Rounded Rectangle 4"/>
          <p:cNvSpPr/>
          <p:nvPr/>
        </p:nvSpPr>
        <p:spPr>
          <a:xfrm>
            <a:off x="2898791" y="3015614"/>
            <a:ext cx="432048" cy="2533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6" name="Straight Arrow Connector 5"/>
          <p:cNvCxnSpPr/>
          <p:nvPr/>
        </p:nvCxnSpPr>
        <p:spPr>
          <a:xfrm flipH="1" flipV="1">
            <a:off x="3186823" y="3268962"/>
            <a:ext cx="792088" cy="1061458"/>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074247" y="4330420"/>
            <a:ext cx="5718232" cy="369332"/>
          </a:xfrm>
          <a:prstGeom prst="rect">
            <a:avLst/>
          </a:prstGeom>
        </p:spPr>
        <p:txBody>
          <a:bodyPr wrap="none">
            <a:spAutoFit/>
          </a:bodyPr>
          <a:lstStyle/>
          <a:p>
            <a:r>
              <a:rPr lang="en-US" dirty="0" smtClean="0">
                <a:solidFill>
                  <a:srgbClr val="FF0000"/>
                </a:solidFill>
                <a:latin typeface="Georgia" panose="02040502050405020303" pitchFamily="18" charset="0"/>
              </a:rPr>
              <a:t>We never searched for a value less than the first entry!</a:t>
            </a:r>
            <a:endParaRPr lang="en-CA" dirty="0">
              <a:solidFill>
                <a:srgbClr val="FF0000"/>
              </a:solidFill>
              <a:latin typeface="Georgia" panose="02040502050405020303" pitchFamily="18" charset="0"/>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27334558"/>
      </p:ext>
    </p:extLst>
  </p:cSld>
  <p:clrMapOvr>
    <a:masterClrMapping/>
  </p:clrMapOvr>
  <mc:AlternateContent xmlns:mc="http://schemas.openxmlformats.org/markup-compatibility/2006">
    <mc:Choice xmlns:p14="http://schemas.microsoft.com/office/powerpoint/2010/main" Requires="p14">
      <p:transition spd="slow" p14:dur="2000" advTm="30770"/>
    </mc:Choice>
    <mc:Fallback>
      <p:transition spd="slow" advTm="30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5"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Weakness in our test</a:t>
            </a:r>
            <a:endParaRPr lang="en-CA" dirty="0"/>
          </a:p>
        </p:txBody>
      </p:sp>
      <p:sp>
        <p:nvSpPr>
          <p:cNvPr id="3" name="Content Placeholder 2"/>
          <p:cNvSpPr>
            <a:spLocks noGrp="1"/>
          </p:cNvSpPr>
          <p:nvPr>
            <p:ph idx="1"/>
          </p:nvPr>
        </p:nvSpPr>
        <p:spPr/>
        <p:txBody>
          <a:bodyPr>
            <a:normAutofit lnSpcReduction="10000"/>
          </a:bodyPr>
          <a:lstStyle/>
          <a:p>
            <a:r>
              <a:rPr lang="en-US" dirty="0" smtClean="0"/>
              <a:t>We can fix this:</a:t>
            </a:r>
          </a:p>
          <a:p>
            <a:pPr marL="800100" lvl="2" indent="0">
              <a:buNone/>
            </a:pPr>
            <a:r>
              <a:rPr lang="en-US" sz="1600" dirty="0" err="1">
                <a:latin typeface="Consolas" panose="020B0609020204030204" pitchFamily="49" charset="0"/>
                <a:cs typeface="Consolas" panose="020B0609020204030204" pitchFamily="49" charset="0"/>
              </a:rPr>
              <a:t>int</a:t>
            </a:r>
            <a:r>
              <a:rPr lang="en-US" sz="1600" dirty="0">
                <a:latin typeface="Consolas" panose="020B0609020204030204" pitchFamily="49" charset="0"/>
                <a:cs typeface="Consolas" panose="020B0609020204030204" pitchFamily="49" charset="0"/>
              </a:rPr>
              <a:t> main() {</a:t>
            </a:r>
          </a:p>
          <a:p>
            <a:pPr marL="800100" lvl="2" indent="0">
              <a:buNone/>
            </a:pPr>
            <a:r>
              <a:rPr lang="en-US" sz="1600" dirty="0" smtClean="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std</a:t>
            </a:r>
            <a:r>
              <a:rPr lang="en-US" sz="1600" dirty="0">
                <a:latin typeface="Consolas" panose="020B0609020204030204" pitchFamily="49" charset="0"/>
                <a:cs typeface="Consolas" panose="020B0609020204030204" pitchFamily="49" charset="0"/>
              </a:rPr>
              <a:t>::</a:t>
            </a:r>
            <a:r>
              <a:rPr lang="en-US" sz="1600" dirty="0" err="1">
                <a:latin typeface="Consolas" panose="020B0609020204030204" pitchFamily="49" charset="0"/>
                <a:cs typeface="Consolas" panose="020B0609020204030204" pitchFamily="49" charset="0"/>
              </a:rPr>
              <a:t>size_t</a:t>
            </a:r>
            <a:r>
              <a:rPr lang="en-US" sz="1600" dirty="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const</a:t>
            </a:r>
            <a:r>
              <a:rPr lang="en-US" sz="1600" dirty="0">
                <a:latin typeface="Consolas" panose="020B0609020204030204" pitchFamily="49" charset="0"/>
                <a:cs typeface="Consolas" panose="020B0609020204030204" pitchFamily="49" charset="0"/>
              </a:rPr>
              <a:t> </a:t>
            </a:r>
            <a:r>
              <a:rPr lang="en-US" sz="1600" dirty="0">
                <a:latin typeface="Consolas" panose="020B0609020204030204" pitchFamily="49" charset="0"/>
              </a:rPr>
              <a:t>CAPACITY</a:t>
            </a:r>
            <a:r>
              <a:rPr lang="en-US" sz="1600" dirty="0">
                <a:latin typeface="Consolas" panose="020B0609020204030204" pitchFamily="49" charset="0"/>
                <a:cs typeface="Consolas" panose="020B0609020204030204" pitchFamily="49" charset="0"/>
              </a:rPr>
              <a:t>{5</a:t>
            </a:r>
            <a:r>
              <a:rPr lang="en-US" sz="1600" dirty="0" smtClean="0">
                <a:latin typeface="Consolas" panose="020B0609020204030204" pitchFamily="49" charset="0"/>
                <a:cs typeface="Consolas" panose="020B0609020204030204" pitchFamily="49" charset="0"/>
              </a:rPr>
              <a:t>};</a:t>
            </a:r>
          </a:p>
          <a:p>
            <a:pPr marL="800100" lvl="2" indent="0">
              <a:buNone/>
            </a:pPr>
            <a:r>
              <a:rPr lang="en-US" sz="1600" dirty="0" smtClean="0">
                <a:latin typeface="Consolas" panose="020B0609020204030204" pitchFamily="49" charset="0"/>
              </a:rPr>
              <a:t>    </a:t>
            </a:r>
            <a:r>
              <a:rPr lang="en-US" sz="1600" dirty="0">
                <a:latin typeface="Consolas" panose="020B0609020204030204" pitchFamily="49" charset="0"/>
              </a:rPr>
              <a:t>double data[CAPACITY]{ </a:t>
            </a:r>
            <a:r>
              <a:rPr lang="en-US" sz="1600" dirty="0" smtClean="0">
                <a:latin typeface="Consolas" panose="020B0609020204030204" pitchFamily="49" charset="0"/>
              </a:rPr>
              <a:t>0.3, </a:t>
            </a:r>
            <a:r>
              <a:rPr lang="en-US" sz="1600" dirty="0">
                <a:latin typeface="Consolas" panose="020B0609020204030204" pitchFamily="49" charset="0"/>
              </a:rPr>
              <a:t>1.2, 1.5, 2.7, 4.6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for ( </a:t>
            </a:r>
            <a:r>
              <a:rPr lang="en-US" sz="1600" dirty="0" err="1">
                <a:latin typeface="Consolas" panose="020B0609020204030204" pitchFamily="49" charset="0"/>
              </a:rPr>
              <a:t>int</a:t>
            </a:r>
            <a:r>
              <a:rPr lang="en-US" sz="1600" dirty="0">
                <a:latin typeface="Consolas" panose="020B0609020204030204" pitchFamily="49" charset="0"/>
              </a:rPr>
              <a:t> k{0}; k &lt;= CAPACITY*10; ++k ) {</a:t>
            </a:r>
          </a:p>
          <a:p>
            <a:pPr marL="800100" lvl="2" indent="0">
              <a:buNone/>
            </a:pPr>
            <a:r>
              <a:rPr lang="en-US" sz="1600" dirty="0">
                <a:latin typeface="Consolas" panose="020B0609020204030204" pitchFamily="49" charset="0"/>
              </a:rPr>
              <a:t>        double x{ k/10.0 };</a:t>
            </a:r>
          </a:p>
          <a:p>
            <a:pPr marL="800100" lvl="2" indent="0">
              <a:buNone/>
            </a:pPr>
            <a:endParaRPr lang="en-US" sz="1400" dirty="0">
              <a:latin typeface="Consolas" panose="020B0609020204030204" pitchFamily="49" charset="0"/>
            </a:endParaRPr>
          </a:p>
          <a:p>
            <a:pPr lvl="1"/>
            <a:r>
              <a:rPr lang="en-US" dirty="0" smtClean="0">
                <a:solidFill>
                  <a:prstClr val="black"/>
                </a:solidFill>
              </a:rPr>
              <a:t>This should indicate </a:t>
            </a:r>
            <a:r>
              <a:rPr lang="en-US" dirty="0" smtClean="0">
                <a:solidFill>
                  <a:prstClr val="black"/>
                </a:solidFill>
                <a:latin typeface="Consolas" panose="020B0609020204030204" pitchFamily="49" charset="0"/>
              </a:rPr>
              <a:t>0</a:t>
            </a:r>
            <a:r>
              <a:rPr lang="en-US" dirty="0" smtClean="0">
                <a:solidFill>
                  <a:prstClr val="black"/>
                </a:solidFill>
              </a:rPr>
              <a:t>, </a:t>
            </a:r>
            <a:r>
              <a:rPr lang="en-US" dirty="0" smtClean="0">
                <a:solidFill>
                  <a:prstClr val="black"/>
                </a:solidFill>
                <a:latin typeface="Consolas" panose="020B0609020204030204" pitchFamily="49" charset="0"/>
              </a:rPr>
              <a:t>0.1</a:t>
            </a:r>
            <a:r>
              <a:rPr lang="en-US" dirty="0" smtClean="0">
                <a:solidFill>
                  <a:prstClr val="black"/>
                </a:solidFill>
              </a:rPr>
              <a:t> and </a:t>
            </a:r>
            <a:r>
              <a:rPr lang="en-US" dirty="0" smtClean="0">
                <a:solidFill>
                  <a:prstClr val="black"/>
                </a:solidFill>
                <a:latin typeface="Consolas" panose="020B0609020204030204" pitchFamily="49" charset="0"/>
              </a:rPr>
              <a:t>0.2</a:t>
            </a:r>
            <a:r>
              <a:rPr lang="en-US" dirty="0" smtClean="0">
                <a:solidFill>
                  <a:prstClr val="black"/>
                </a:solidFill>
              </a:rPr>
              <a:t> are not found</a:t>
            </a:r>
            <a:endParaRPr lang="en-US" dirty="0">
              <a:solidFill>
                <a:prstClr val="black"/>
              </a:solidFill>
              <a:latin typeface="Consolas" panose="020B0609020204030204" pitchFamily="49" charset="0"/>
            </a:endParaRPr>
          </a:p>
          <a:p>
            <a:pPr lvl="1"/>
            <a:r>
              <a:rPr lang="en-US" dirty="0" smtClean="0">
                <a:solidFill>
                  <a:prstClr val="black"/>
                </a:solidFill>
              </a:rPr>
              <a:t>On my computer, however, I get:</a:t>
            </a:r>
            <a:endParaRPr lang="en-US" sz="1400" dirty="0">
              <a:latin typeface="Consolas" panose="020B0609020204030204" pitchFamily="49" charset="0"/>
            </a:endParaRPr>
          </a:p>
        </p:txBody>
      </p:sp>
      <p:sp>
        <p:nvSpPr>
          <p:cNvPr id="7" name="Rectangle 6"/>
          <p:cNvSpPr/>
          <p:nvPr/>
        </p:nvSpPr>
        <p:spPr>
          <a:xfrm>
            <a:off x="2411760" y="4499828"/>
            <a:ext cx="4572000" cy="369332"/>
          </a:xfrm>
          <a:prstGeom prst="rect">
            <a:avLst/>
          </a:prstGeom>
        </p:spPr>
        <p:txBody>
          <a:bodyPr>
            <a:spAutoFit/>
          </a:bodyPr>
          <a:lstStyle/>
          <a:p>
            <a:r>
              <a:rPr lang="en-CA" dirty="0" smtClean="0">
                <a:solidFill>
                  <a:srgbClr val="0070C0"/>
                </a:solidFill>
                <a:latin typeface="Consolas" panose="020B0609020204030204" pitchFamily="49" charset="0"/>
              </a:rPr>
              <a:t>Segmentation </a:t>
            </a:r>
            <a:r>
              <a:rPr lang="en-CA" dirty="0">
                <a:solidFill>
                  <a:srgbClr val="0070C0"/>
                </a:solidFill>
                <a:latin typeface="Consolas" panose="020B0609020204030204" pitchFamily="49" charset="0"/>
              </a:rPr>
              <a:t>fault (core dumped)</a:t>
            </a:r>
            <a:endParaRPr lang="en-CA" dirty="0">
              <a:solidFill>
                <a:srgbClr val="0070C0"/>
              </a:solidFill>
              <a:latin typeface="Consolas" panose="020B0609020204030204" pitchFamily="49" charset="0"/>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63148963"/>
      </p:ext>
    </p:extLst>
  </p:cSld>
  <p:clrMapOvr>
    <a:masterClrMapping/>
  </p:clrMapOvr>
  <mc:AlternateContent xmlns:mc="http://schemas.openxmlformats.org/markup-compatibility/2006">
    <mc:Choice xmlns:p14="http://schemas.microsoft.com/office/powerpoint/2010/main" Requires="p14">
      <p:transition spd="slow" p14:dur="2000" advTm="43639"/>
    </mc:Choice>
    <mc:Fallback>
      <p:transition spd="slow" advTm="43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Weakness in our </a:t>
            </a:r>
            <a:r>
              <a:rPr lang="en-US" dirty="0" smtClean="0"/>
              <a:t>implementation</a:t>
            </a:r>
            <a:endParaRPr lang="en-CA" dirty="0"/>
          </a:p>
        </p:txBody>
      </p:sp>
      <p:sp>
        <p:nvSpPr>
          <p:cNvPr id="3" name="Content Placeholder 2"/>
          <p:cNvSpPr>
            <a:spLocks noGrp="1"/>
          </p:cNvSpPr>
          <p:nvPr>
            <p:ph idx="1"/>
          </p:nvPr>
        </p:nvSpPr>
        <p:spPr>
          <a:xfrm>
            <a:off x="457200" y="1600200"/>
            <a:ext cx="8579296" cy="4525963"/>
          </a:xfrm>
        </p:spPr>
        <p:txBody>
          <a:bodyPr>
            <a:normAutofit lnSpcReduction="10000"/>
          </a:bodyPr>
          <a:lstStyle/>
          <a:p>
            <a:r>
              <a:rPr lang="en-US" dirty="0" smtClean="0"/>
              <a:t>If both </a:t>
            </a:r>
            <a:r>
              <a:rPr lang="en-US" dirty="0" err="1" smtClean="0">
                <a:latin typeface="Consolas" panose="020B0609020204030204" pitchFamily="49" charset="0"/>
              </a:rPr>
              <a:t>lower_index</a:t>
            </a:r>
            <a:r>
              <a:rPr lang="en-US" dirty="0" smtClean="0"/>
              <a:t> and </a:t>
            </a:r>
            <a:r>
              <a:rPr lang="en-US" dirty="0" err="1" smtClean="0">
                <a:latin typeface="Consolas" panose="020B0609020204030204" pitchFamily="49" charset="0"/>
              </a:rPr>
              <a:t>upper_index</a:t>
            </a:r>
            <a:r>
              <a:rPr lang="en-US" dirty="0" smtClean="0"/>
              <a:t> equal </a:t>
            </a:r>
            <a:r>
              <a:rPr lang="en-US" dirty="0" smtClean="0">
                <a:latin typeface="Consolas" panose="020B0609020204030204" pitchFamily="49" charset="0"/>
              </a:rPr>
              <a:t>0</a:t>
            </a:r>
            <a:r>
              <a:rPr lang="en-US" dirty="0" smtClean="0"/>
              <a:t>,</a:t>
            </a:r>
          </a:p>
          <a:p>
            <a:pPr marL="0" indent="0">
              <a:buNone/>
            </a:pPr>
            <a:r>
              <a:rPr lang="en-US" dirty="0"/>
              <a:t>	</a:t>
            </a:r>
            <a:r>
              <a:rPr lang="en-US" dirty="0" err="1" smtClean="0">
                <a:latin typeface="Consolas" panose="020B0609020204030204" pitchFamily="49" charset="0"/>
              </a:rPr>
              <a:t>average_index</a:t>
            </a:r>
            <a:r>
              <a:rPr lang="en-US" dirty="0" smtClean="0">
                <a:latin typeface="Consolas" panose="020B0609020204030204" pitchFamily="49" charset="0"/>
              </a:rPr>
              <a:t> = 0</a:t>
            </a:r>
            <a:r>
              <a:rPr lang="en-US" dirty="0" smtClean="0"/>
              <a:t>,</a:t>
            </a:r>
          </a:p>
          <a:p>
            <a:pPr marL="0" indent="0">
              <a:buNone/>
            </a:pPr>
            <a:r>
              <a:rPr lang="en-US" dirty="0"/>
              <a:t>	</a:t>
            </a:r>
            <a:r>
              <a:rPr lang="en-US" dirty="0" smtClean="0"/>
              <a:t>and if </a:t>
            </a:r>
            <a:r>
              <a:rPr lang="en-US" dirty="0" smtClean="0">
                <a:latin typeface="Consolas" panose="020B0609020204030204" pitchFamily="49" charset="0"/>
              </a:rPr>
              <a:t>array[0] &gt; value</a:t>
            </a:r>
            <a:r>
              <a:rPr lang="en-US" dirty="0" smtClean="0"/>
              <a:t>, then</a:t>
            </a:r>
          </a:p>
          <a:p>
            <a:pPr marL="0" indent="0" algn="ctr">
              <a:buNone/>
            </a:pPr>
            <a:r>
              <a:rPr lang="en-US" dirty="0" err="1" smtClean="0">
                <a:latin typeface="Consolas" panose="020B0609020204030204" pitchFamily="49" charset="0"/>
              </a:rPr>
              <a:t>upper_index</a:t>
            </a:r>
            <a:r>
              <a:rPr lang="en-US" dirty="0" smtClean="0">
                <a:latin typeface="Consolas" panose="020B0609020204030204" pitchFamily="49" charset="0"/>
              </a:rPr>
              <a:t> = 0 - 1;</a:t>
            </a:r>
          </a:p>
          <a:p>
            <a:pPr algn="l"/>
            <a:r>
              <a:rPr lang="en-US" dirty="0" smtClean="0"/>
              <a:t>Problem: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size_t</a:t>
            </a:r>
            <a:r>
              <a:rPr lang="en-US" dirty="0" smtClean="0"/>
              <a:t> is unsigned, so </a:t>
            </a:r>
            <a:r>
              <a:rPr lang="en-US" dirty="0" smtClean="0">
                <a:latin typeface="Consolas" panose="020B0609020204030204" pitchFamily="49" charset="0"/>
              </a:rPr>
              <a:t>0 - 1</a:t>
            </a:r>
            <a:r>
              <a:rPr lang="en-US" dirty="0" smtClean="0"/>
              <a:t> causes a carry,</a:t>
            </a:r>
          </a:p>
          <a:p>
            <a:pPr marL="0" indent="0" algn="l">
              <a:buNone/>
            </a:pPr>
            <a:r>
              <a:rPr lang="en-US" dirty="0"/>
              <a:t>	</a:t>
            </a:r>
            <a:r>
              <a:rPr lang="en-US" dirty="0" smtClean="0"/>
              <a:t>so now </a:t>
            </a:r>
            <a:r>
              <a:rPr lang="en-US" dirty="0" err="1" smtClean="0">
                <a:latin typeface="Consolas" panose="020B0609020204030204" pitchFamily="49" charset="0"/>
              </a:rPr>
              <a:t>upper_index</a:t>
            </a:r>
            <a:r>
              <a:rPr lang="en-US" dirty="0" smtClean="0">
                <a:latin typeface="Consolas" panose="020B0609020204030204" pitchFamily="49" charset="0"/>
              </a:rPr>
              <a:t> == 0xffff</a:t>
            </a:r>
            <a:r>
              <a:rPr lang="en-CA" dirty="0" smtClean="0">
                <a:latin typeface="Consolas" panose="020B0609020204030204" pitchFamily="49" charset="0"/>
              </a:rPr>
              <a:t>··</a:t>
            </a:r>
            <a:r>
              <a:rPr lang="en-CA" dirty="0">
                <a:latin typeface="Consolas" panose="020B0609020204030204" pitchFamily="49" charset="0"/>
              </a:rPr>
              <a:t>·</a:t>
            </a:r>
            <a:r>
              <a:rPr lang="en-US" dirty="0" smtClean="0">
                <a:latin typeface="Consolas" panose="020B0609020204030204" pitchFamily="49" charset="0"/>
              </a:rPr>
              <a:t>f</a:t>
            </a:r>
          </a:p>
          <a:p>
            <a:pPr algn="l"/>
            <a:endParaRPr lang="en-US" dirty="0" smtClean="0"/>
          </a:p>
          <a:p>
            <a:pPr algn="l"/>
            <a:r>
              <a:rPr lang="en-US" dirty="0" smtClean="0"/>
              <a:t>How do we test for this?</a:t>
            </a:r>
          </a:p>
          <a:p>
            <a:pPr lvl="1" algn="l"/>
            <a:r>
              <a:rPr lang="en-US" dirty="0" smtClean="0"/>
              <a:t>Note that this maximum value is greater than or equal to the</a:t>
            </a:r>
            <a:br>
              <a:rPr lang="en-US" dirty="0" smtClean="0"/>
            </a:br>
            <a:r>
              <a:rPr lang="en-US" dirty="0" smtClean="0"/>
              <a:t>capacity of the array</a:t>
            </a:r>
          </a:p>
          <a:p>
            <a:pPr lvl="1" algn="l"/>
            <a:r>
              <a:rPr lang="en-US" dirty="0" smtClean="0"/>
              <a:t>Thus, if </a:t>
            </a:r>
            <a:r>
              <a:rPr lang="en-US" dirty="0" err="1">
                <a:latin typeface="Consolas" panose="020B0609020204030204" pitchFamily="49" charset="0"/>
              </a:rPr>
              <a:t>upper_index</a:t>
            </a:r>
            <a:r>
              <a:rPr lang="en-US" dirty="0">
                <a:latin typeface="Consolas" panose="020B0609020204030204" pitchFamily="49" charset="0"/>
              </a:rPr>
              <a:t> == 0xffff</a:t>
            </a:r>
            <a:r>
              <a:rPr lang="en-CA" dirty="0">
                <a:latin typeface="Consolas" panose="020B0609020204030204" pitchFamily="49" charset="0"/>
              </a:rPr>
              <a:t>···</a:t>
            </a:r>
            <a:r>
              <a:rPr lang="en-US" dirty="0" smtClean="0">
                <a:latin typeface="Consolas" panose="020B0609020204030204" pitchFamily="49" charset="0"/>
              </a:rPr>
              <a:t>f</a:t>
            </a:r>
            <a:r>
              <a:rPr lang="en-US" dirty="0" smtClean="0"/>
              <a:t>,</a:t>
            </a:r>
          </a:p>
          <a:p>
            <a:pPr marL="457200" lvl="1" indent="0" algn="l">
              <a:buNone/>
            </a:pPr>
            <a:r>
              <a:rPr lang="en-US" dirty="0"/>
              <a:t>	</a:t>
            </a:r>
            <a:r>
              <a:rPr lang="en-US" dirty="0" smtClean="0"/>
              <a:t>	then </a:t>
            </a:r>
            <a:r>
              <a:rPr lang="en-US" sz="1800" dirty="0" err="1" smtClean="0">
                <a:latin typeface="Consolas" panose="020B0609020204030204" pitchFamily="49" charset="0"/>
                <a:cs typeface="Consolas" panose="020B0609020204030204" pitchFamily="49" charset="0"/>
              </a:rPr>
              <a:t>upper_index</a:t>
            </a:r>
            <a:r>
              <a:rPr lang="en-US" sz="1800" dirty="0" smtClean="0">
                <a:latin typeface="Consolas" panose="020B0609020204030204" pitchFamily="49" charset="0"/>
                <a:cs typeface="Consolas" panose="020B0609020204030204" pitchFamily="49" charset="0"/>
              </a:rPr>
              <a:t> &gt;= capacity</a:t>
            </a:r>
            <a:endParaRPr lang="en-US" dirty="0"/>
          </a:p>
          <a:p>
            <a:pPr marL="0" indent="0" algn="l">
              <a:buNone/>
            </a:pPr>
            <a:endParaRPr lang="en-US" dirty="0" smtClean="0"/>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07896607"/>
      </p:ext>
    </p:extLst>
  </p:cSld>
  <p:clrMapOvr>
    <a:masterClrMapping/>
  </p:clrMapOvr>
  <mc:AlternateContent xmlns:mc="http://schemas.openxmlformats.org/markup-compatibility/2006">
    <mc:Choice xmlns:p14="http://schemas.microsoft.com/office/powerpoint/2010/main" Requires="p14">
      <p:transition spd="slow" p14:dur="2000" advTm="120045"/>
    </mc:Choice>
    <mc:Fallback>
      <p:transition spd="slow" advTm="120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Weakness in our </a:t>
            </a:r>
            <a:r>
              <a:rPr lang="en-US" dirty="0" smtClean="0"/>
              <a:t>implementation</a:t>
            </a:r>
            <a:endParaRPr lang="en-CA" dirty="0"/>
          </a:p>
        </p:txBody>
      </p:sp>
      <p:sp>
        <p:nvSpPr>
          <p:cNvPr id="3" name="Content Placeholder 2"/>
          <p:cNvSpPr>
            <a:spLocks noGrp="1"/>
          </p:cNvSpPr>
          <p:nvPr>
            <p:ph idx="1"/>
          </p:nvPr>
        </p:nvSpPr>
        <p:spPr>
          <a:xfrm>
            <a:off x="457200" y="1600200"/>
            <a:ext cx="8579296" cy="4525963"/>
          </a:xfrm>
        </p:spPr>
        <p:txBody>
          <a:bodyPr>
            <a:normAutofit lnSpcReduction="10000"/>
          </a:bodyPr>
          <a:lstStyle/>
          <a:p>
            <a:r>
              <a:rPr lang="en-US" dirty="0" smtClean="0"/>
              <a:t>Thus we should not continue if either of these conditions is </a:t>
            </a:r>
            <a:r>
              <a:rPr lang="en-US" dirty="0" smtClean="0">
                <a:latin typeface="Consolas" panose="020B0609020204030204" pitchFamily="49" charset="0"/>
              </a:rPr>
              <a:t>true</a:t>
            </a:r>
            <a:r>
              <a:rPr lang="en-US" dirty="0" smtClean="0"/>
              <a:t>:</a:t>
            </a:r>
          </a:p>
          <a:p>
            <a:pPr marL="0" indent="0">
              <a:buNone/>
            </a:pPr>
            <a:r>
              <a:rPr lang="en-US" sz="1800" dirty="0"/>
              <a:t>	</a:t>
            </a:r>
            <a:r>
              <a:rPr lang="en-US" sz="1800" dirty="0" err="1" smtClean="0">
                <a:latin typeface="Consolas" panose="020B0609020204030204" pitchFamily="49" charset="0"/>
              </a:rPr>
              <a:t>lower_index</a:t>
            </a:r>
            <a:r>
              <a:rPr lang="en-US" sz="1800" dirty="0" smtClean="0">
                <a:latin typeface="Consolas" panose="020B0609020204030204" pitchFamily="49" charset="0"/>
              </a:rPr>
              <a:t> &gt; </a:t>
            </a:r>
            <a:r>
              <a:rPr lang="en-US" sz="1800" dirty="0" err="1" smtClean="0">
                <a:latin typeface="Consolas" panose="020B0609020204030204" pitchFamily="49" charset="0"/>
              </a:rPr>
              <a:t>upper_index</a:t>
            </a:r>
            <a:endParaRPr lang="en-US" sz="1800" dirty="0" smtClean="0">
              <a:latin typeface="Consolas" panose="020B0609020204030204" pitchFamily="49" charset="0"/>
            </a:endParaRPr>
          </a:p>
          <a:p>
            <a:pPr marL="0" indent="0">
              <a:buNone/>
            </a:pPr>
            <a:r>
              <a:rPr lang="en-US" sz="1800" dirty="0">
                <a:latin typeface="Consolas" panose="020B0609020204030204" pitchFamily="49" charset="0"/>
              </a:rPr>
              <a:t>	</a:t>
            </a:r>
            <a:r>
              <a:rPr lang="en-US" sz="1800" dirty="0" err="1" smtClean="0">
                <a:latin typeface="Consolas" panose="020B0609020204030204" pitchFamily="49" charset="0"/>
              </a:rPr>
              <a:t>upper_index</a:t>
            </a:r>
            <a:r>
              <a:rPr lang="en-US" sz="1800" dirty="0" smtClean="0">
                <a:latin typeface="Consolas" panose="020B0609020204030204" pitchFamily="49" charset="0"/>
              </a:rPr>
              <a:t> &gt;= capacity</a:t>
            </a:r>
          </a:p>
          <a:p>
            <a:pPr marL="0" indent="0">
              <a:buNone/>
            </a:pPr>
            <a:endParaRPr lang="en-US" dirty="0" smtClean="0"/>
          </a:p>
          <a:p>
            <a:r>
              <a:rPr lang="en-US" dirty="0"/>
              <a:t>Thus we should </a:t>
            </a:r>
            <a:r>
              <a:rPr lang="en-US" dirty="0" smtClean="0"/>
              <a:t>continue </a:t>
            </a:r>
            <a:r>
              <a:rPr lang="en-US" dirty="0"/>
              <a:t>if </a:t>
            </a:r>
            <a:r>
              <a:rPr lang="en-US" dirty="0" smtClean="0"/>
              <a:t>both of </a:t>
            </a:r>
            <a:r>
              <a:rPr lang="en-US" dirty="0"/>
              <a:t>these conditions </a:t>
            </a:r>
            <a:r>
              <a:rPr lang="en-US" dirty="0" smtClean="0"/>
              <a:t>are </a:t>
            </a:r>
            <a:r>
              <a:rPr lang="en-US" dirty="0" smtClean="0">
                <a:latin typeface="Consolas" panose="020B0609020204030204" pitchFamily="49" charset="0"/>
              </a:rPr>
              <a:t>false</a:t>
            </a:r>
            <a:r>
              <a:rPr lang="en-US" dirty="0" smtClean="0"/>
              <a:t>:</a:t>
            </a:r>
            <a:endParaRPr lang="en-US" dirty="0"/>
          </a:p>
          <a:p>
            <a:pPr marL="0" indent="0">
              <a:buNone/>
            </a:pPr>
            <a:r>
              <a:rPr lang="en-US" sz="1800" dirty="0"/>
              <a:t>	</a:t>
            </a:r>
            <a:r>
              <a:rPr lang="en-US" sz="1800" dirty="0" err="1">
                <a:latin typeface="Consolas" panose="020B0609020204030204" pitchFamily="49" charset="0"/>
              </a:rPr>
              <a:t>lower_index</a:t>
            </a:r>
            <a:r>
              <a:rPr lang="en-US" sz="1800" dirty="0">
                <a:latin typeface="Consolas" panose="020B0609020204030204" pitchFamily="49" charset="0"/>
              </a:rPr>
              <a:t> &gt; </a:t>
            </a:r>
            <a:r>
              <a:rPr lang="en-US" sz="1800" dirty="0" err="1">
                <a:latin typeface="Consolas" panose="020B0609020204030204" pitchFamily="49" charset="0"/>
              </a:rPr>
              <a:t>upper_index</a:t>
            </a:r>
            <a:endParaRPr lang="en-US" sz="1800" dirty="0">
              <a:latin typeface="Consolas" panose="020B0609020204030204" pitchFamily="49" charset="0"/>
            </a:endParaRPr>
          </a:p>
          <a:p>
            <a:pPr marL="0" indent="0">
              <a:buNone/>
            </a:pPr>
            <a:r>
              <a:rPr lang="en-US" sz="1800" dirty="0">
                <a:latin typeface="Consolas" panose="020B0609020204030204" pitchFamily="49" charset="0"/>
              </a:rPr>
              <a:t>	</a:t>
            </a:r>
            <a:r>
              <a:rPr lang="en-US" sz="1800" dirty="0" err="1">
                <a:latin typeface="Consolas" panose="020B0609020204030204" pitchFamily="49" charset="0"/>
              </a:rPr>
              <a:t>upper_index</a:t>
            </a:r>
            <a:r>
              <a:rPr lang="en-US" sz="1800" dirty="0">
                <a:latin typeface="Consolas" panose="020B0609020204030204" pitchFamily="49" charset="0"/>
              </a:rPr>
              <a:t> </a:t>
            </a:r>
            <a:r>
              <a:rPr lang="en-US" sz="1800" dirty="0" smtClean="0">
                <a:latin typeface="Consolas" panose="020B0609020204030204" pitchFamily="49" charset="0"/>
              </a:rPr>
              <a:t>&gt;= capacity</a:t>
            </a:r>
            <a:endParaRPr lang="en-US" sz="1800" dirty="0">
              <a:latin typeface="Consolas" panose="020B0609020204030204" pitchFamily="49" charset="0"/>
            </a:endParaRPr>
          </a:p>
          <a:p>
            <a:pPr marL="0" indent="0">
              <a:buNone/>
            </a:pPr>
            <a:endParaRPr lang="en-US" dirty="0" smtClean="0"/>
          </a:p>
          <a:p>
            <a:r>
              <a:rPr lang="en-US" dirty="0"/>
              <a:t>Thus we should continue if both of these conditions are </a:t>
            </a:r>
            <a:r>
              <a:rPr lang="en-US" dirty="0" smtClean="0">
                <a:latin typeface="Consolas" panose="020B0609020204030204" pitchFamily="49" charset="0"/>
              </a:rPr>
              <a:t>true</a:t>
            </a:r>
            <a:r>
              <a:rPr lang="en-US" dirty="0" smtClean="0"/>
              <a:t>:</a:t>
            </a:r>
            <a:endParaRPr lang="en-US" dirty="0"/>
          </a:p>
          <a:p>
            <a:pPr marL="0" indent="0">
              <a:buNone/>
            </a:pPr>
            <a:r>
              <a:rPr lang="en-US" sz="1800" dirty="0"/>
              <a:t>	</a:t>
            </a:r>
            <a:r>
              <a:rPr lang="en-US" sz="1800" dirty="0" err="1">
                <a:latin typeface="Consolas" panose="020B0609020204030204" pitchFamily="49" charset="0"/>
              </a:rPr>
              <a:t>lower_index</a:t>
            </a:r>
            <a:r>
              <a:rPr lang="en-US" sz="1800" dirty="0">
                <a:latin typeface="Consolas" panose="020B0609020204030204" pitchFamily="49" charset="0"/>
              </a:rPr>
              <a:t> </a:t>
            </a:r>
            <a:r>
              <a:rPr lang="en-US" sz="1800" dirty="0" smtClean="0">
                <a:latin typeface="Consolas" panose="020B0609020204030204" pitchFamily="49" charset="0"/>
              </a:rPr>
              <a:t>&lt;= </a:t>
            </a:r>
            <a:r>
              <a:rPr lang="en-US" sz="1800" dirty="0" err="1">
                <a:latin typeface="Consolas" panose="020B0609020204030204" pitchFamily="49" charset="0"/>
              </a:rPr>
              <a:t>upper_index</a:t>
            </a:r>
            <a:endParaRPr lang="en-US" sz="1800" dirty="0">
              <a:latin typeface="Consolas" panose="020B0609020204030204" pitchFamily="49" charset="0"/>
            </a:endParaRPr>
          </a:p>
          <a:p>
            <a:pPr marL="0" indent="0">
              <a:buNone/>
            </a:pPr>
            <a:r>
              <a:rPr lang="en-US" sz="1800" dirty="0">
                <a:latin typeface="Consolas" panose="020B0609020204030204" pitchFamily="49" charset="0"/>
              </a:rPr>
              <a:t>	</a:t>
            </a:r>
            <a:r>
              <a:rPr lang="en-US" sz="1800" dirty="0" err="1">
                <a:latin typeface="Consolas" panose="020B0609020204030204" pitchFamily="49" charset="0"/>
              </a:rPr>
              <a:t>upper_index</a:t>
            </a:r>
            <a:r>
              <a:rPr lang="en-US" sz="1800" dirty="0">
                <a:latin typeface="Consolas" panose="020B0609020204030204" pitchFamily="49" charset="0"/>
              </a:rPr>
              <a:t> </a:t>
            </a:r>
            <a:r>
              <a:rPr lang="en-US" sz="1800" dirty="0" smtClean="0">
                <a:latin typeface="Consolas" panose="020B0609020204030204" pitchFamily="49" charset="0"/>
              </a:rPr>
              <a:t>&lt; capacity</a:t>
            </a:r>
            <a:endParaRPr lang="en-US" sz="1800" dirty="0">
              <a:latin typeface="Consolas" panose="020B0609020204030204" pitchFamily="49" charset="0"/>
            </a:endParaRPr>
          </a:p>
        </p:txBody>
      </p:sp>
      <p:sp>
        <p:nvSpPr>
          <p:cNvPr id="5" name="Rounded Rectangle 4"/>
          <p:cNvSpPr/>
          <p:nvPr/>
        </p:nvSpPr>
        <p:spPr>
          <a:xfrm>
            <a:off x="1422310" y="3212994"/>
            <a:ext cx="3240360" cy="2786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ounded Rectangle 5"/>
          <p:cNvSpPr/>
          <p:nvPr/>
        </p:nvSpPr>
        <p:spPr>
          <a:xfrm>
            <a:off x="1422310" y="4499807"/>
            <a:ext cx="3365714" cy="2786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ounded Rectangle 6"/>
          <p:cNvSpPr/>
          <p:nvPr/>
        </p:nvSpPr>
        <p:spPr>
          <a:xfrm>
            <a:off x="1422310" y="3519688"/>
            <a:ext cx="3005674" cy="2786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ounded Rectangle 8"/>
          <p:cNvSpPr/>
          <p:nvPr/>
        </p:nvSpPr>
        <p:spPr>
          <a:xfrm>
            <a:off x="1422310" y="4806501"/>
            <a:ext cx="2933666" cy="27868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62857124"/>
      </p:ext>
    </p:extLst>
  </p:cSld>
  <p:clrMapOvr>
    <a:masterClrMapping/>
  </p:clrMapOvr>
  <mc:AlternateContent xmlns:mc="http://schemas.openxmlformats.org/markup-compatibility/2006">
    <mc:Choice xmlns:p14="http://schemas.microsoft.com/office/powerpoint/2010/main" Requires="p14">
      <p:transition spd="slow" p14:dur="2000" advTm="100134"/>
    </mc:Choice>
    <mc:Fallback>
      <p:transition spd="slow" advTm="100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2"/>
                </p:tgtEl>
              </p:cMediaNode>
            </p:audio>
          </p:childTnLst>
        </p:cTn>
      </p:par>
    </p:tnLst>
    <p:bldLst>
      <p:bldP spid="5" grpId="0" animBg="1"/>
      <p:bldP spid="5" grpId="1" animBg="1"/>
      <p:bldP spid="6" grpId="0" animBg="1"/>
      <p:bldP spid="6" grpId="1" animBg="1"/>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complete implementation</a:t>
            </a:r>
            <a:endParaRPr lang="en-CA" dirty="0"/>
          </a:p>
        </p:txBody>
      </p:sp>
      <p:sp>
        <p:nvSpPr>
          <p:cNvPr id="3" name="Content Placeholder 2"/>
          <p:cNvSpPr>
            <a:spLocks noGrp="1"/>
          </p:cNvSpPr>
          <p:nvPr>
            <p:ph idx="1"/>
          </p:nvPr>
        </p:nvSpPr>
        <p:spPr>
          <a:xfrm>
            <a:off x="457200" y="1052736"/>
            <a:ext cx="8229600" cy="4525963"/>
          </a:xfrm>
        </p:spPr>
        <p:txBody>
          <a:bodyPr>
            <a:noAutofit/>
          </a:bodyPr>
          <a:lstStyle/>
          <a:p>
            <a:pPr marL="400050" lvl="1" indent="0">
              <a:buNone/>
            </a:pPr>
            <a:r>
              <a:rPr lang="en-CA" sz="1400" dirty="0" err="1" smtClean="0">
                <a:latin typeface="Consolas" panose="020B0609020204030204" pitchFamily="49" charset="0"/>
                <a:cs typeface="Consolas" panose="020B0609020204030204" pitchFamily="49" charset="0"/>
              </a:rPr>
              <a:t>std</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size_t</a:t>
            </a:r>
            <a:r>
              <a:rPr lang="en-CA" sz="1400" dirty="0">
                <a:latin typeface="Consolas" panose="020B0609020204030204" pitchFamily="49" charset="0"/>
                <a:cs typeface="Consolas" panose="020B0609020204030204" pitchFamily="49" charset="0"/>
              </a:rPr>
              <a:t> </a:t>
            </a:r>
            <a:r>
              <a:rPr lang="en-CA" sz="1400" dirty="0" err="1">
                <a:latin typeface="Consolas" panose="020B0609020204030204" pitchFamily="49" charset="0"/>
                <a:cs typeface="Consolas" panose="020B0609020204030204" pitchFamily="49" charset="0"/>
              </a:rPr>
              <a:t>binary_search</a:t>
            </a:r>
            <a:r>
              <a:rPr lang="en-CA" sz="1400" dirty="0">
                <a:latin typeface="Consolas" panose="020B0609020204030204" pitchFamily="49" charset="0"/>
                <a:cs typeface="Consolas" panose="020B0609020204030204" pitchFamily="49" charset="0"/>
              </a:rPr>
              <a:t>( double </a:t>
            </a:r>
            <a:r>
              <a:rPr lang="en-CA" sz="1400" dirty="0" err="1">
                <a:latin typeface="Consolas" panose="020B0609020204030204" pitchFamily="49" charset="0"/>
                <a:cs typeface="Consolas" panose="020B0609020204030204" pitchFamily="49" charset="0"/>
              </a:rPr>
              <a:t>const</a:t>
            </a:r>
            <a:r>
              <a:rPr lang="en-CA" sz="1400" dirty="0">
                <a:latin typeface="Consolas" panose="020B0609020204030204" pitchFamily="49" charset="0"/>
                <a:cs typeface="Consolas" panose="020B0609020204030204" pitchFamily="49" charset="0"/>
              </a:rPr>
              <a:t> array</a:t>
            </a:r>
            <a:r>
              <a:rPr lang="en-CA" sz="1400" dirty="0" smtClean="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std</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size_t</a:t>
            </a:r>
            <a:r>
              <a:rPr lang="en-CA" sz="1400" dirty="0">
                <a:latin typeface="Consolas" panose="020B0609020204030204" pitchFamily="49" charset="0"/>
                <a:cs typeface="Consolas" panose="020B0609020204030204" pitchFamily="49" charset="0"/>
              </a:rPr>
              <a:t> </a:t>
            </a:r>
            <a:r>
              <a:rPr lang="en-CA" sz="1400" dirty="0" err="1">
                <a:latin typeface="Consolas" panose="020B0609020204030204" pitchFamily="49" charset="0"/>
                <a:cs typeface="Consolas" panose="020B0609020204030204" pitchFamily="49" charset="0"/>
              </a:rPr>
              <a:t>const</a:t>
            </a:r>
            <a:r>
              <a:rPr lang="en-CA" sz="1400" dirty="0">
                <a:latin typeface="Consolas" panose="020B0609020204030204" pitchFamily="49" charset="0"/>
                <a:cs typeface="Consolas" panose="020B0609020204030204" pitchFamily="49" charset="0"/>
              </a:rPr>
              <a:t> capacity,</a:t>
            </a:r>
          </a:p>
          <a:p>
            <a:pPr marL="400050" lvl="1" indent="0">
              <a:buNone/>
            </a:pPr>
            <a:r>
              <a:rPr lang="en-CA" sz="1400" dirty="0">
                <a:latin typeface="Consolas" panose="020B0609020204030204" pitchFamily="49" charset="0"/>
                <a:cs typeface="Consolas" panose="020B0609020204030204" pitchFamily="49" charset="0"/>
              </a:rPr>
              <a:t>                           double </a:t>
            </a:r>
            <a:r>
              <a:rPr lang="en-CA" sz="1400" dirty="0" err="1">
                <a:latin typeface="Consolas" panose="020B0609020204030204" pitchFamily="49" charset="0"/>
                <a:cs typeface="Consolas" panose="020B0609020204030204" pitchFamily="49" charset="0"/>
              </a:rPr>
              <a:t>const</a:t>
            </a:r>
            <a:r>
              <a:rPr lang="en-CA" sz="1400" dirty="0">
                <a:latin typeface="Consolas" panose="020B0609020204030204" pitchFamily="49" charset="0"/>
                <a:cs typeface="Consolas" panose="020B0609020204030204" pitchFamily="49" charset="0"/>
              </a:rPr>
              <a:t> value </a:t>
            </a:r>
            <a:r>
              <a:rPr lang="en-CA" sz="1400" dirty="0" smtClean="0">
                <a:latin typeface="Consolas" panose="020B0609020204030204" pitchFamily="49" charset="0"/>
                <a:cs typeface="Consolas" panose="020B0609020204030204" pitchFamily="49" charset="0"/>
              </a:rPr>
              <a:t>) {</a:t>
            </a:r>
            <a:endParaRPr lang="en-CA" sz="1400" dirty="0">
              <a:latin typeface="Consolas" panose="020B0609020204030204" pitchFamily="49" charset="0"/>
              <a:cs typeface="Consolas" panose="020B0609020204030204" pitchFamily="49" charset="0"/>
            </a:endParaRPr>
          </a:p>
          <a:p>
            <a:pPr marL="400050" lvl="1" indent="0" algn="l">
              <a:buNone/>
            </a:pP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assert( </a:t>
            </a:r>
            <a:r>
              <a:rPr lang="en-US" sz="1400" dirty="0" err="1">
                <a:latin typeface="Consolas" panose="020B0609020204030204" pitchFamily="49" charset="0"/>
                <a:cs typeface="Consolas" panose="020B0609020204030204" pitchFamily="49" charset="0"/>
              </a:rPr>
              <a:t>is_sorted</a:t>
            </a:r>
            <a:r>
              <a:rPr lang="en-US" sz="1400" dirty="0">
                <a:latin typeface="Consolas" panose="020B0609020204030204" pitchFamily="49" charset="0"/>
                <a:cs typeface="Consolas" panose="020B0609020204030204" pitchFamily="49" charset="0"/>
              </a:rPr>
              <a:t>( array, capacity ) == capacity );</a:t>
            </a:r>
          </a:p>
          <a:p>
            <a:pPr marL="400050" lvl="1" indent="0" algn="l">
              <a:buNone/>
            </a:pPr>
            <a:endParaRPr lang="en-US" sz="1400" dirty="0">
              <a:latin typeface="Consolas" panose="020B0609020204030204" pitchFamily="49" charset="0"/>
              <a:cs typeface="Consolas" panose="020B0609020204030204" pitchFamily="49" charset="0"/>
            </a:endParaRPr>
          </a:p>
          <a:p>
            <a:pPr marL="400050" lvl="1" indent="0" algn="l">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size_t</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lower_index</a:t>
            </a:r>
            <a:r>
              <a:rPr lang="en-US" sz="1400" dirty="0">
                <a:latin typeface="Consolas" panose="020B0609020204030204" pitchFamily="49" charset="0"/>
                <a:cs typeface="Consolas" panose="020B0609020204030204" pitchFamily="49" charset="0"/>
              </a:rPr>
              <a:t>{0};</a:t>
            </a:r>
          </a:p>
          <a:p>
            <a:pPr marL="400050" lvl="1" indent="0" algn="l">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size_t</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upper_index</a:t>
            </a:r>
            <a:r>
              <a:rPr lang="en-US" sz="1400" dirty="0">
                <a:latin typeface="Consolas" panose="020B0609020204030204" pitchFamily="49" charset="0"/>
                <a:cs typeface="Consolas" panose="020B0609020204030204" pitchFamily="49" charset="0"/>
              </a:rPr>
              <a:t>{capacity - 1};</a:t>
            </a:r>
          </a:p>
          <a:p>
            <a:pPr marL="400050" lvl="1" indent="0" algn="l">
              <a:buNone/>
            </a:pPr>
            <a:endParaRPr lang="en-US" sz="1400" dirty="0">
              <a:latin typeface="Consolas" panose="020B0609020204030204" pitchFamily="49" charset="0"/>
              <a:cs typeface="Consolas" panose="020B0609020204030204" pitchFamily="49" charset="0"/>
            </a:endParaRPr>
          </a:p>
          <a:p>
            <a:pPr marL="400050" lvl="1" indent="0" algn="l">
              <a:buNone/>
            </a:pPr>
            <a:r>
              <a:rPr lang="en-US" sz="1400" dirty="0">
                <a:latin typeface="Consolas" panose="020B0609020204030204" pitchFamily="49" charset="0"/>
                <a:cs typeface="Consolas" panose="020B0609020204030204" pitchFamily="49" charset="0"/>
              </a:rPr>
              <a:t>    while ( </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lower_index</a:t>
            </a: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&lt;= </a:t>
            </a:r>
            <a:r>
              <a:rPr lang="en-US" sz="1400" dirty="0" err="1" smtClean="0">
                <a:latin typeface="Consolas" panose="020B0609020204030204" pitchFamily="49" charset="0"/>
                <a:cs typeface="Consolas" panose="020B0609020204030204" pitchFamily="49" charset="0"/>
              </a:rPr>
              <a:t>upper_index</a:t>
            </a:r>
            <a:r>
              <a:rPr lang="en-US" sz="1400" dirty="0" smtClean="0">
                <a:latin typeface="Consolas" panose="020B0609020204030204" pitchFamily="49" charset="0"/>
                <a:cs typeface="Consolas" panose="020B0609020204030204" pitchFamily="49" charset="0"/>
              </a:rPr>
              <a:t>)</a:t>
            </a:r>
          </a:p>
          <a:p>
            <a:pPr marL="400050" lvl="1" indent="0" algn="l">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b="1" dirty="0" smtClean="0">
                <a:solidFill>
                  <a:srgbClr val="FF0000"/>
                </a:solidFill>
                <a:latin typeface="Consolas" panose="020B0609020204030204" pitchFamily="49" charset="0"/>
                <a:cs typeface="Consolas" panose="020B0609020204030204" pitchFamily="49" charset="0"/>
              </a:rPr>
              <a:t>&amp;&amp; (</a:t>
            </a:r>
            <a:r>
              <a:rPr lang="en-US" sz="1400" b="1" dirty="0" err="1" smtClean="0">
                <a:solidFill>
                  <a:srgbClr val="FF0000"/>
                </a:solidFill>
                <a:latin typeface="Consolas" panose="020B0609020204030204" pitchFamily="49" charset="0"/>
                <a:cs typeface="Consolas" panose="020B0609020204030204" pitchFamily="49" charset="0"/>
              </a:rPr>
              <a:t>upper_index</a:t>
            </a:r>
            <a:r>
              <a:rPr lang="en-US" sz="1400" b="1" dirty="0" smtClean="0">
                <a:solidFill>
                  <a:srgbClr val="FF0000"/>
                </a:solidFill>
                <a:latin typeface="Consolas" panose="020B0609020204030204" pitchFamily="49" charset="0"/>
                <a:cs typeface="Consolas" panose="020B0609020204030204" pitchFamily="49" charset="0"/>
              </a:rPr>
              <a:t> &lt; capacity) </a:t>
            </a: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a:t>
            </a:r>
          </a:p>
          <a:p>
            <a:pPr marL="400050" lvl="1" indent="0" algn="l">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size_t</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average_index</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lower_index</a:t>
            </a:r>
            <a:r>
              <a:rPr lang="en-US" sz="1400" dirty="0">
                <a:latin typeface="Consolas" panose="020B0609020204030204" pitchFamily="49" charset="0"/>
                <a:cs typeface="Consolas" panose="020B0609020204030204" pitchFamily="49" charset="0"/>
              </a:rPr>
              <a:t> + </a:t>
            </a:r>
            <a:r>
              <a:rPr lang="en-US" sz="1400" dirty="0" err="1">
                <a:latin typeface="Consolas" panose="020B0609020204030204" pitchFamily="49" charset="0"/>
                <a:cs typeface="Consolas" panose="020B0609020204030204" pitchFamily="49" charset="0"/>
              </a:rPr>
              <a:t>upper_index</a:t>
            </a:r>
            <a:r>
              <a:rPr lang="en-US" sz="1400" dirty="0">
                <a:latin typeface="Consolas" panose="020B0609020204030204" pitchFamily="49" charset="0"/>
                <a:cs typeface="Consolas" panose="020B0609020204030204" pitchFamily="49" charset="0"/>
              </a:rPr>
              <a:t>)/2 };</a:t>
            </a:r>
          </a:p>
          <a:p>
            <a:pPr marL="400050" lvl="1" indent="0" algn="l">
              <a:buNone/>
            </a:pPr>
            <a:endParaRPr lang="en-US" sz="1400" dirty="0">
              <a:latin typeface="Consolas" panose="020B0609020204030204" pitchFamily="49" charset="0"/>
              <a:cs typeface="Consolas" panose="020B0609020204030204" pitchFamily="49" charset="0"/>
            </a:endParaRPr>
          </a:p>
          <a:p>
            <a:pPr marL="400050" lvl="1" indent="0" algn="l">
              <a:buNone/>
            </a:pPr>
            <a:r>
              <a:rPr lang="en-US" sz="1400" dirty="0">
                <a:latin typeface="Consolas" panose="020B0609020204030204" pitchFamily="49" charset="0"/>
                <a:cs typeface="Consolas" panose="020B0609020204030204" pitchFamily="49" charset="0"/>
              </a:rPr>
              <a:t>        if ( array[</a:t>
            </a:r>
            <a:r>
              <a:rPr lang="en-US" sz="1400" dirty="0" err="1">
                <a:latin typeface="Consolas" panose="020B0609020204030204" pitchFamily="49" charset="0"/>
                <a:cs typeface="Consolas" panose="020B0609020204030204" pitchFamily="49" charset="0"/>
              </a:rPr>
              <a:t>average_index</a:t>
            </a:r>
            <a:r>
              <a:rPr lang="en-US" sz="1400" dirty="0">
                <a:latin typeface="Consolas" panose="020B0609020204030204" pitchFamily="49" charset="0"/>
                <a:cs typeface="Consolas" panose="020B0609020204030204" pitchFamily="49" charset="0"/>
              </a:rPr>
              <a:t>] == value ) {</a:t>
            </a:r>
          </a:p>
          <a:p>
            <a:pPr marL="400050" lvl="1" indent="0" algn="l">
              <a:buNone/>
            </a:pPr>
            <a:r>
              <a:rPr lang="en-US" sz="1400" dirty="0">
                <a:latin typeface="Consolas" panose="020B0609020204030204" pitchFamily="49" charset="0"/>
                <a:cs typeface="Consolas" panose="020B0609020204030204" pitchFamily="49" charset="0"/>
              </a:rPr>
              <a:t>            return </a:t>
            </a:r>
            <a:r>
              <a:rPr lang="en-US" sz="1400" dirty="0" err="1">
                <a:latin typeface="Consolas" panose="020B0609020204030204" pitchFamily="49" charset="0"/>
                <a:cs typeface="Consolas" panose="020B0609020204030204" pitchFamily="49" charset="0"/>
              </a:rPr>
              <a:t>average_index</a:t>
            </a:r>
            <a:r>
              <a:rPr lang="en-US" sz="1400" dirty="0">
                <a:latin typeface="Consolas" panose="020B0609020204030204" pitchFamily="49" charset="0"/>
                <a:cs typeface="Consolas" panose="020B0609020204030204" pitchFamily="49" charset="0"/>
              </a:rPr>
              <a:t>;</a:t>
            </a:r>
          </a:p>
          <a:p>
            <a:pPr marL="400050" lvl="1" indent="0" algn="l">
              <a:buNone/>
            </a:pPr>
            <a:r>
              <a:rPr lang="en-US" sz="1400" dirty="0">
                <a:latin typeface="Consolas" panose="020B0609020204030204" pitchFamily="49" charset="0"/>
                <a:cs typeface="Consolas" panose="020B0609020204030204" pitchFamily="49" charset="0"/>
              </a:rPr>
              <a:t>        } else if ( array[</a:t>
            </a:r>
            <a:r>
              <a:rPr lang="en-US" sz="1400" dirty="0" err="1">
                <a:latin typeface="Consolas" panose="020B0609020204030204" pitchFamily="49" charset="0"/>
                <a:cs typeface="Consolas" panose="020B0609020204030204" pitchFamily="49" charset="0"/>
              </a:rPr>
              <a:t>average_index</a:t>
            </a:r>
            <a:r>
              <a:rPr lang="en-US" sz="1400" dirty="0">
                <a:latin typeface="Consolas" panose="020B0609020204030204" pitchFamily="49" charset="0"/>
                <a:cs typeface="Consolas" panose="020B0609020204030204" pitchFamily="49" charset="0"/>
              </a:rPr>
              <a:t>] &lt; value ) {</a:t>
            </a:r>
          </a:p>
          <a:p>
            <a:pPr marL="400050" lvl="1" indent="0" algn="l">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lower_index</a:t>
            </a:r>
            <a:r>
              <a:rPr lang="en-US" sz="1400" dirty="0">
                <a:latin typeface="Consolas" panose="020B0609020204030204" pitchFamily="49" charset="0"/>
                <a:cs typeface="Consolas" panose="020B0609020204030204" pitchFamily="49" charset="0"/>
              </a:rPr>
              <a:t> = </a:t>
            </a:r>
            <a:r>
              <a:rPr lang="en-US" sz="1400" dirty="0" err="1">
                <a:latin typeface="Consolas" panose="020B0609020204030204" pitchFamily="49" charset="0"/>
                <a:cs typeface="Consolas" panose="020B0609020204030204" pitchFamily="49" charset="0"/>
              </a:rPr>
              <a:t>average_index</a:t>
            </a:r>
            <a:r>
              <a:rPr lang="en-US" sz="1400" dirty="0">
                <a:latin typeface="Consolas" panose="020B0609020204030204" pitchFamily="49" charset="0"/>
                <a:cs typeface="Consolas" panose="020B0609020204030204" pitchFamily="49" charset="0"/>
              </a:rPr>
              <a:t> + 1;</a:t>
            </a:r>
          </a:p>
          <a:p>
            <a:pPr marL="400050" lvl="1" indent="0" algn="l">
              <a:buNone/>
            </a:pPr>
            <a:r>
              <a:rPr lang="en-US" sz="1400" dirty="0">
                <a:latin typeface="Consolas" panose="020B0609020204030204" pitchFamily="49" charset="0"/>
                <a:cs typeface="Consolas" panose="020B0609020204030204" pitchFamily="49" charset="0"/>
              </a:rPr>
              <a:t>        } else {</a:t>
            </a:r>
          </a:p>
          <a:p>
            <a:pPr marL="400050" lvl="1" indent="0" algn="l">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upper_index</a:t>
            </a:r>
            <a:r>
              <a:rPr lang="en-US" sz="1400" dirty="0">
                <a:latin typeface="Consolas" panose="020B0609020204030204" pitchFamily="49" charset="0"/>
                <a:cs typeface="Consolas" panose="020B0609020204030204" pitchFamily="49" charset="0"/>
              </a:rPr>
              <a:t> = </a:t>
            </a:r>
            <a:r>
              <a:rPr lang="en-US" sz="1400" dirty="0" err="1">
                <a:latin typeface="Consolas" panose="020B0609020204030204" pitchFamily="49" charset="0"/>
                <a:cs typeface="Consolas" panose="020B0609020204030204" pitchFamily="49" charset="0"/>
              </a:rPr>
              <a:t>average_index</a:t>
            </a:r>
            <a:r>
              <a:rPr lang="en-US" sz="1400" dirty="0">
                <a:latin typeface="Consolas" panose="020B0609020204030204" pitchFamily="49" charset="0"/>
                <a:cs typeface="Consolas" panose="020B0609020204030204" pitchFamily="49" charset="0"/>
              </a:rPr>
              <a:t> - 1;</a:t>
            </a:r>
          </a:p>
          <a:p>
            <a:pPr marL="400050" lvl="1" indent="0" algn="l">
              <a:buNone/>
            </a:pPr>
            <a:r>
              <a:rPr lang="en-US" sz="1400" dirty="0">
                <a:latin typeface="Consolas" panose="020B0609020204030204" pitchFamily="49" charset="0"/>
                <a:cs typeface="Consolas" panose="020B0609020204030204" pitchFamily="49" charset="0"/>
              </a:rPr>
              <a:t>        }</a:t>
            </a:r>
          </a:p>
          <a:p>
            <a:pPr marL="400050" lvl="1" indent="0" algn="l">
              <a:buNone/>
            </a:pPr>
            <a:r>
              <a:rPr lang="en-US" sz="1400" dirty="0">
                <a:latin typeface="Consolas" panose="020B0609020204030204" pitchFamily="49" charset="0"/>
                <a:cs typeface="Consolas" panose="020B0609020204030204" pitchFamily="49" charset="0"/>
              </a:rPr>
              <a:t>    }</a:t>
            </a:r>
          </a:p>
          <a:p>
            <a:pPr marL="400050" lvl="1" indent="0" algn="l">
              <a:buNone/>
            </a:pPr>
            <a:endParaRPr lang="en-US" sz="1400" dirty="0">
              <a:latin typeface="Consolas" panose="020B0609020204030204" pitchFamily="49" charset="0"/>
              <a:cs typeface="Consolas" panose="020B0609020204030204" pitchFamily="49" charset="0"/>
            </a:endParaRPr>
          </a:p>
          <a:p>
            <a:pPr marL="400050" lvl="1" indent="0" algn="l">
              <a:buNone/>
            </a:pPr>
            <a:r>
              <a:rPr lang="en-US" sz="1400" dirty="0">
                <a:latin typeface="Consolas" panose="020B0609020204030204" pitchFamily="49" charset="0"/>
                <a:cs typeface="Consolas" panose="020B0609020204030204" pitchFamily="49" charset="0"/>
              </a:rPr>
              <a:t>    return capacity</a:t>
            </a:r>
            <a:r>
              <a:rPr lang="en-US" sz="1400" dirty="0" smtClean="0">
                <a:latin typeface="Consolas" panose="020B0609020204030204" pitchFamily="49" charset="0"/>
                <a:cs typeface="Consolas" panose="020B0609020204030204" pitchFamily="49" charset="0"/>
              </a:rPr>
              <a:t>;</a:t>
            </a:r>
          </a:p>
          <a:p>
            <a:pPr marL="400050" lvl="1" indent="0" algn="l">
              <a:buNone/>
            </a:pPr>
            <a:r>
              <a:rPr lang="en-US"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70956405"/>
      </p:ext>
    </p:extLst>
  </p:cSld>
  <p:clrMapOvr>
    <a:masterClrMapping/>
  </p:clrMapOvr>
  <mc:AlternateContent xmlns:mc="http://schemas.openxmlformats.org/markup-compatibility/2006">
    <mc:Choice xmlns:p14="http://schemas.microsoft.com/office/powerpoint/2010/main" Requires="p14">
      <p:transition spd="slow" p14:dur="2000" advTm="37329"/>
    </mc:Choice>
    <mc:Fallback>
      <p:transition spd="slow" advTm="37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error is this?</a:t>
            </a:r>
            <a:endParaRPr lang="en-CA" dirty="0"/>
          </a:p>
        </p:txBody>
      </p:sp>
      <p:sp>
        <p:nvSpPr>
          <p:cNvPr id="3" name="Content Placeholder 2"/>
          <p:cNvSpPr>
            <a:spLocks noGrp="1"/>
          </p:cNvSpPr>
          <p:nvPr>
            <p:ph idx="1"/>
          </p:nvPr>
        </p:nvSpPr>
        <p:spPr>
          <a:xfrm>
            <a:off x="457200" y="1600200"/>
            <a:ext cx="8003232" cy="4525963"/>
          </a:xfrm>
        </p:spPr>
        <p:txBody>
          <a:bodyPr>
            <a:normAutofit lnSpcReduction="10000"/>
          </a:bodyPr>
          <a:lstStyle/>
          <a:p>
            <a:r>
              <a:rPr lang="en-US" dirty="0" smtClean="0"/>
              <a:t>This error in our function was not a problem with binary search</a:t>
            </a:r>
          </a:p>
          <a:p>
            <a:pPr lvl="1"/>
            <a:r>
              <a:rPr lang="en-US" dirty="0" smtClean="0"/>
              <a:t>If </a:t>
            </a:r>
            <a:r>
              <a:rPr lang="en-US" dirty="0" err="1" smtClean="0">
                <a:latin typeface="Consolas" panose="020B0609020204030204" pitchFamily="49" charset="0"/>
              </a:rPr>
              <a:t>upper_index</a:t>
            </a:r>
            <a:r>
              <a:rPr lang="en-US" dirty="0" smtClean="0"/>
              <a:t> could take on the value </a:t>
            </a:r>
            <a:r>
              <a:rPr lang="en-US" dirty="0" smtClean="0">
                <a:latin typeface="Consolas" panose="020B0609020204030204" pitchFamily="49" charset="0"/>
              </a:rPr>
              <a:t>-1</a:t>
            </a:r>
            <a:r>
              <a:rPr lang="en-US" dirty="0" smtClean="0"/>
              <a:t>,</a:t>
            </a:r>
          </a:p>
          <a:p>
            <a:pPr marL="457200" lvl="1" indent="0">
              <a:buNone/>
            </a:pPr>
            <a:r>
              <a:rPr lang="en-US" dirty="0"/>
              <a:t>	</a:t>
            </a:r>
            <a:r>
              <a:rPr lang="en-US" dirty="0" smtClean="0"/>
              <a:t>        the implementation would work as expected</a:t>
            </a:r>
            <a:endParaRPr lang="en-US" dirty="0" smtClean="0">
              <a:latin typeface="Consolas" panose="020B0609020204030204" pitchFamily="49" charset="0"/>
            </a:endParaRPr>
          </a:p>
          <a:p>
            <a:pPr lvl="1"/>
            <a:r>
              <a:rPr lang="en-US" dirty="0" smtClean="0"/>
              <a:t>It is because the index is </a:t>
            </a:r>
            <a:r>
              <a:rPr lang="en-US" dirty="0" smtClean="0">
                <a:latin typeface="Consolas" panose="020B0609020204030204" pitchFamily="49" charset="0"/>
              </a:rPr>
              <a:t>unsigned</a:t>
            </a:r>
            <a:r>
              <a:rPr lang="en-US" dirty="0" smtClean="0"/>
              <a:t> that this error appears</a:t>
            </a:r>
            <a:endParaRPr lang="en-US" dirty="0" smtClean="0">
              <a:latin typeface="Consolas" panose="020B0609020204030204" pitchFamily="49" charset="0"/>
            </a:endParaRPr>
          </a:p>
          <a:p>
            <a:pPr lvl="1"/>
            <a:endParaRPr lang="en-US" dirty="0">
              <a:latin typeface="Consolas" panose="020B0609020204030204" pitchFamily="49" charset="0"/>
            </a:endParaRPr>
          </a:p>
          <a:p>
            <a:r>
              <a:rPr lang="en-US" dirty="0" smtClean="0"/>
              <a:t>We call such an error a </a:t>
            </a:r>
            <a:r>
              <a:rPr lang="en-US" i="1" dirty="0" smtClean="0"/>
              <a:t>semantic error</a:t>
            </a:r>
            <a:endParaRPr lang="en-US" dirty="0" smtClean="0"/>
          </a:p>
          <a:p>
            <a:pPr lvl="1"/>
            <a:r>
              <a:rPr lang="en-US" dirty="0" smtClean="0"/>
              <a:t>We expect integer arithmetic to work as it does in the real world</a:t>
            </a:r>
          </a:p>
          <a:p>
            <a:pPr lvl="1"/>
            <a:r>
              <a:rPr lang="en-US" dirty="0" smtClean="0"/>
              <a:t>This is not what happens with unsigned integers in C++</a:t>
            </a:r>
            <a:endParaRPr lang="en-US" dirty="0"/>
          </a:p>
          <a:p>
            <a:pPr lvl="1"/>
            <a:endParaRPr lang="en-US" dirty="0">
              <a:latin typeface="Consolas" panose="020B0609020204030204" pitchFamily="49" charset="0"/>
            </a:endParaRPr>
          </a:p>
          <a:p>
            <a:pPr lvl="1"/>
            <a:endParaRPr lang="en-US" dirty="0" smtClean="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83887217"/>
      </p:ext>
    </p:extLst>
  </p:cSld>
  <p:clrMapOvr>
    <a:masterClrMapping/>
  </p:clrMapOvr>
  <mc:AlternateContent xmlns:mc="http://schemas.openxmlformats.org/markup-compatibility/2006">
    <mc:Choice xmlns:p14="http://schemas.microsoft.com/office/powerpoint/2010/main" Requires="p14">
      <p:transition spd="slow" p14:dur="2000" advTm="80177"/>
    </mc:Choice>
    <mc:Fallback>
      <p:transition spd="slow" advTm="80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weakness</a:t>
            </a:r>
            <a:endParaRPr lang="en-CA" dirty="0"/>
          </a:p>
        </p:txBody>
      </p:sp>
      <p:sp>
        <p:nvSpPr>
          <p:cNvPr id="3" name="Content Placeholder 2"/>
          <p:cNvSpPr>
            <a:spLocks noGrp="1"/>
          </p:cNvSpPr>
          <p:nvPr>
            <p:ph idx="1"/>
          </p:nvPr>
        </p:nvSpPr>
        <p:spPr>
          <a:xfrm>
            <a:off x="457200" y="1600200"/>
            <a:ext cx="8579296" cy="4525963"/>
          </a:xfrm>
        </p:spPr>
        <p:txBody>
          <a:bodyPr>
            <a:normAutofit lnSpcReduction="10000"/>
          </a:bodyPr>
          <a:lstStyle/>
          <a:p>
            <a:r>
              <a:rPr lang="en-US" dirty="0" smtClean="0"/>
              <a:t>Interesting observation:</a:t>
            </a:r>
          </a:p>
          <a:p>
            <a:pPr lvl="1"/>
            <a:r>
              <a:rPr lang="en-US" dirty="0" smtClean="0"/>
              <a:t>This fix also fixes the problem if capacity is </a:t>
            </a:r>
            <a:r>
              <a:rPr lang="en-US" dirty="0" smtClean="0">
                <a:latin typeface="Consolas" panose="020B0609020204030204" pitchFamily="49" charset="0"/>
              </a:rPr>
              <a:t>0</a:t>
            </a:r>
          </a:p>
          <a:p>
            <a:pPr lvl="1"/>
            <a:r>
              <a:rPr lang="en-US" dirty="0" smtClean="0"/>
              <a:t>The initial value of </a:t>
            </a:r>
            <a:r>
              <a:rPr lang="en-US" dirty="0" err="1" smtClean="0">
                <a:latin typeface="Consolas" panose="020B0609020204030204" pitchFamily="49" charset="0"/>
              </a:rPr>
              <a:t>upper_limit</a:t>
            </a:r>
            <a:r>
              <a:rPr lang="en-US" dirty="0" smtClean="0"/>
              <a:t> is </a:t>
            </a:r>
            <a:r>
              <a:rPr lang="en-US" dirty="0" smtClean="0">
                <a:latin typeface="Consolas" panose="020B0609020204030204" pitchFamily="49" charset="0"/>
              </a:rPr>
              <a:t>0 - 1</a:t>
            </a:r>
          </a:p>
          <a:p>
            <a:pPr lvl="1"/>
            <a:endParaRPr lang="en-US" dirty="0">
              <a:latin typeface="Consolas" panose="020B0609020204030204" pitchFamily="49" charset="0"/>
            </a:endParaRPr>
          </a:p>
          <a:p>
            <a:r>
              <a:rPr lang="en-US" dirty="0" smtClean="0"/>
              <a:t>We seem to have taken care of two weaknesses with one fix</a:t>
            </a:r>
            <a:endParaRPr lang="en-US" dirty="0"/>
          </a:p>
          <a:p>
            <a:pPr lvl="1"/>
            <a:endParaRPr lang="en-US" dirty="0">
              <a:latin typeface="Consolas" panose="020B0609020204030204" pitchFamily="49" charset="0"/>
            </a:endParaRPr>
          </a:p>
          <a:p>
            <a:pPr lvl="1"/>
            <a:endParaRPr lang="en-US" dirty="0" smtClean="0">
              <a:latin typeface="Consolas" panose="020B0609020204030204" pitchFamily="49"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81239466"/>
      </p:ext>
    </p:extLst>
  </p:cSld>
  <p:clrMapOvr>
    <a:masterClrMapping/>
  </p:clrMapOvr>
  <mc:AlternateContent xmlns:mc="http://schemas.openxmlformats.org/markup-compatibility/2006">
    <mc:Choice xmlns:p14="http://schemas.microsoft.com/office/powerpoint/2010/main" Requires="p14">
      <p:transition spd="slow" p14:dur="2000" advTm="74029"/>
    </mc:Choice>
    <mc:Fallback>
      <p:transition spd="slow" advTm="74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sorted arrays</a:t>
            </a:r>
            <a:endParaRPr lang="en-CA" dirty="0"/>
          </a:p>
        </p:txBody>
      </p:sp>
      <p:sp>
        <p:nvSpPr>
          <p:cNvPr id="3" name="Content Placeholder 2"/>
          <p:cNvSpPr>
            <a:spLocks noGrp="1"/>
          </p:cNvSpPr>
          <p:nvPr>
            <p:ph idx="1"/>
          </p:nvPr>
        </p:nvSpPr>
        <p:spPr/>
        <p:txBody>
          <a:bodyPr>
            <a:normAutofit lnSpcReduction="10000"/>
          </a:bodyPr>
          <a:lstStyle/>
          <a:p>
            <a:r>
              <a:rPr lang="en-CA" dirty="0" smtClean="0"/>
              <a:t>Suppose an array is sorted,</a:t>
            </a:r>
          </a:p>
          <a:p>
            <a:pPr marL="0" indent="0">
              <a:buNone/>
            </a:pPr>
            <a:r>
              <a:rPr lang="en-CA" dirty="0"/>
              <a:t>	</a:t>
            </a:r>
            <a:r>
              <a:rPr lang="en-CA" dirty="0" smtClean="0"/>
              <a:t>and you’d like to find an entry in that array</a:t>
            </a:r>
            <a:endParaRPr lang="en-CA" dirty="0" smtClean="0"/>
          </a:p>
          <a:p>
            <a:pPr lvl="1"/>
            <a:r>
              <a:rPr lang="en-US" dirty="0" smtClean="0"/>
              <a:t>You could use a linear search from a previous topic</a:t>
            </a:r>
            <a:endParaRPr lang="en-CA" dirty="0" smtClean="0"/>
          </a:p>
          <a:p>
            <a:pPr lvl="1"/>
            <a:endParaRPr lang="en-CA" dirty="0" smtClean="0"/>
          </a:p>
          <a:p>
            <a:r>
              <a:rPr lang="en-US" dirty="0" smtClean="0"/>
              <a:t>A linear search is necessary if an array is not sorted,</a:t>
            </a:r>
          </a:p>
          <a:p>
            <a:pPr marL="0" indent="0">
              <a:buNone/>
            </a:pPr>
            <a:r>
              <a:rPr lang="en-US" dirty="0"/>
              <a:t>	</a:t>
            </a:r>
            <a:r>
              <a:rPr lang="en-US" dirty="0" smtClean="0"/>
              <a:t>for the entry you’re looking for may be anywhere</a:t>
            </a:r>
            <a:endParaRPr lang="en-CA" dirty="0" smtClean="0"/>
          </a:p>
          <a:p>
            <a:pPr lvl="1"/>
            <a:endParaRPr lang="en-US" dirty="0"/>
          </a:p>
          <a:p>
            <a:r>
              <a:rPr lang="en-US" dirty="0" smtClean="0"/>
              <a:t>Question: can we speed up the search if the array is sorted?</a:t>
            </a:r>
          </a:p>
          <a:p>
            <a:pPr lvl="1"/>
            <a:r>
              <a:rPr lang="en-US" dirty="0" smtClean="0">
                <a:latin typeface="Times New Roman" panose="02020603050405020304" pitchFamily="18" charset="0"/>
                <a:cs typeface="Times New Roman" panose="02020603050405020304" pitchFamily="18" charset="0"/>
              </a:rPr>
              <a:t>Imagine if you had a book, and you had to find page 147</a:t>
            </a:r>
          </a:p>
          <a:p>
            <a:pPr lvl="2"/>
            <a:r>
              <a:rPr lang="en-US" dirty="0" smtClean="0">
                <a:latin typeface="Times New Roman" panose="02020603050405020304" pitchFamily="18" charset="0"/>
                <a:cs typeface="Times New Roman" panose="02020603050405020304" pitchFamily="18" charset="0"/>
              </a:rPr>
              <a:t>If the book was 308 pages, would you start with page 1?</a:t>
            </a:r>
            <a:endParaRPr lang="en-CA" dirty="0" smtClean="0">
              <a:latin typeface="Times New Roman" panose="02020603050405020304" pitchFamily="18" charset="0"/>
              <a:cs typeface="Times New Roman" panose="02020603050405020304"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07134565"/>
      </p:ext>
    </p:extLst>
  </p:cSld>
  <p:clrMapOvr>
    <a:masterClrMapping/>
  </p:clrMapOvr>
  <mc:AlternateContent xmlns:mc="http://schemas.openxmlformats.org/markup-compatibility/2006">
    <mc:Choice xmlns:p14="http://schemas.microsoft.com/office/powerpoint/2010/main" Requires="p14">
      <p:transition spd="slow" p14:dur="2000" advTm="58048"/>
    </mc:Choice>
    <mc:Fallback>
      <p:transition spd="slow" advTm="58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better test</a:t>
            </a:r>
            <a:endParaRPr lang="en-CA" dirty="0"/>
          </a:p>
        </p:txBody>
      </p:sp>
      <p:sp>
        <p:nvSpPr>
          <p:cNvPr id="3" name="Content Placeholder 2"/>
          <p:cNvSpPr>
            <a:spLocks noGrp="1"/>
          </p:cNvSpPr>
          <p:nvPr>
            <p:ph idx="1"/>
          </p:nvPr>
        </p:nvSpPr>
        <p:spPr/>
        <p:txBody>
          <a:bodyPr>
            <a:normAutofit lnSpcReduction="10000"/>
          </a:bodyPr>
          <a:lstStyle/>
          <a:p>
            <a:r>
              <a:rPr lang="en-US" dirty="0" smtClean="0"/>
              <a:t>Our test requires that we inspect the output</a:t>
            </a:r>
          </a:p>
          <a:p>
            <a:pPr lvl="1"/>
            <a:r>
              <a:rPr lang="en-US" dirty="0" smtClean="0"/>
              <a:t>Can we write a test that does not require us to do so?</a:t>
            </a:r>
          </a:p>
          <a:p>
            <a:pPr marL="800100" lvl="2" indent="0">
              <a:buNone/>
            </a:pPr>
            <a:r>
              <a:rPr lang="en-US" sz="1200" dirty="0" err="1" smtClean="0">
                <a:latin typeface="Consolas" panose="020B0609020204030204" pitchFamily="49" charset="0"/>
                <a:cs typeface="Consolas" panose="020B0609020204030204" pitchFamily="49" charset="0"/>
              </a:rPr>
              <a:t>int</a:t>
            </a:r>
            <a:r>
              <a:rPr lang="en-US" sz="1200" dirty="0" smtClean="0">
                <a:latin typeface="Consolas" panose="020B0609020204030204" pitchFamily="49" charset="0"/>
                <a:cs typeface="Consolas" panose="020B0609020204030204" pitchFamily="49" charset="0"/>
              </a:rPr>
              <a:t> main() {</a:t>
            </a:r>
          </a:p>
          <a:p>
            <a:pPr marL="800100" lvl="2" indent="0">
              <a:buNone/>
            </a:pPr>
            <a:r>
              <a:rPr lang="en-US" sz="1200" dirty="0" smtClean="0">
                <a:latin typeface="Consolas" panose="020B0609020204030204" pitchFamily="49" charset="0"/>
                <a:cs typeface="Consolas" panose="020B0609020204030204" pitchFamily="49" charset="0"/>
              </a:rPr>
              <a:t>    </a:t>
            </a:r>
            <a:r>
              <a:rPr lang="en-US" sz="1200" dirty="0" err="1" smtClean="0">
                <a:latin typeface="Consolas" panose="020B0609020204030204" pitchFamily="49" charset="0"/>
                <a:cs typeface="Consolas" panose="020B0609020204030204" pitchFamily="49" charset="0"/>
              </a:rPr>
              <a:t>std</a:t>
            </a:r>
            <a:r>
              <a:rPr lang="en-US" sz="1200" dirty="0" smtClean="0">
                <a:latin typeface="Consolas" panose="020B0609020204030204" pitchFamily="49" charset="0"/>
                <a:cs typeface="Consolas" panose="020B0609020204030204" pitchFamily="49" charset="0"/>
              </a:rPr>
              <a:t>::</a:t>
            </a:r>
            <a:r>
              <a:rPr lang="en-US" sz="1200" dirty="0" err="1" smtClean="0">
                <a:latin typeface="Consolas" panose="020B0609020204030204" pitchFamily="49" charset="0"/>
                <a:cs typeface="Consolas" panose="020B0609020204030204" pitchFamily="49" charset="0"/>
              </a:rPr>
              <a:t>size_t</a:t>
            </a:r>
            <a:r>
              <a:rPr lang="en-US" sz="1200" dirty="0" smtClean="0">
                <a:latin typeface="Consolas" panose="020B0609020204030204" pitchFamily="49" charset="0"/>
                <a:cs typeface="Consolas" panose="020B0609020204030204" pitchFamily="49" charset="0"/>
              </a:rPr>
              <a:t> </a:t>
            </a:r>
            <a:r>
              <a:rPr lang="en-US" sz="1200" dirty="0" err="1" smtClean="0">
                <a:latin typeface="Consolas" panose="020B0609020204030204" pitchFamily="49" charset="0"/>
                <a:cs typeface="Consolas" panose="020B0609020204030204" pitchFamily="49" charset="0"/>
              </a:rPr>
              <a:t>const</a:t>
            </a:r>
            <a:r>
              <a:rPr lang="en-US" sz="1200" dirty="0" smtClean="0">
                <a:latin typeface="Consolas" panose="020B0609020204030204" pitchFamily="49" charset="0"/>
                <a:cs typeface="Consolas" panose="020B0609020204030204" pitchFamily="49" charset="0"/>
              </a:rPr>
              <a:t> </a:t>
            </a:r>
            <a:r>
              <a:rPr lang="en-US" sz="1200" dirty="0">
                <a:latin typeface="Consolas" panose="020B0609020204030204" pitchFamily="49" charset="0"/>
              </a:rPr>
              <a:t>CAPACITY</a:t>
            </a:r>
            <a:r>
              <a:rPr lang="en-US" sz="1200" dirty="0" smtClean="0">
                <a:latin typeface="Consolas" panose="020B0609020204030204" pitchFamily="49" charset="0"/>
                <a:cs typeface="Consolas" panose="020B0609020204030204" pitchFamily="49" charset="0"/>
              </a:rPr>
              <a:t>{5};</a:t>
            </a:r>
          </a:p>
          <a:p>
            <a:pPr marL="800100" lvl="2" indent="0">
              <a:buNone/>
            </a:pPr>
            <a:r>
              <a:rPr lang="en-US" sz="1200" dirty="0">
                <a:latin typeface="Consolas" panose="020B0609020204030204" pitchFamily="49" charset="0"/>
              </a:rPr>
              <a:t> </a:t>
            </a:r>
            <a:r>
              <a:rPr lang="en-US" sz="1200" dirty="0" smtClean="0">
                <a:latin typeface="Consolas" panose="020B0609020204030204" pitchFamily="49" charset="0"/>
              </a:rPr>
              <a:t>   </a:t>
            </a:r>
            <a:r>
              <a:rPr lang="en-US" sz="1200" dirty="0">
                <a:latin typeface="Consolas" panose="020B0609020204030204" pitchFamily="49" charset="0"/>
              </a:rPr>
              <a:t>double data[CAPACITY]{ </a:t>
            </a:r>
            <a:r>
              <a:rPr lang="en-US" sz="1200" dirty="0" smtClean="0">
                <a:latin typeface="Consolas" panose="020B0609020204030204" pitchFamily="49" charset="0"/>
              </a:rPr>
              <a:t>0.3, 1.2, 1.5, 2.7, 4.6 };</a:t>
            </a:r>
          </a:p>
          <a:p>
            <a:pPr marL="800100" lvl="2" indent="0">
              <a:buNone/>
            </a:pPr>
            <a:r>
              <a:rPr lang="en-US" sz="1200" dirty="0">
                <a:latin typeface="Consolas" panose="020B0609020204030204" pitchFamily="49" charset="0"/>
              </a:rPr>
              <a:t> </a:t>
            </a:r>
            <a:r>
              <a:rPr lang="en-US" sz="1200" dirty="0" smtClean="0">
                <a:latin typeface="Consolas" panose="020B0609020204030204" pitchFamily="49" charset="0"/>
              </a:rPr>
              <a:t>   </a:t>
            </a:r>
            <a:r>
              <a:rPr lang="en-US" sz="1200" dirty="0" err="1" smtClean="0">
                <a:latin typeface="Consolas" panose="020B0609020204030204" pitchFamily="49" charset="0"/>
              </a:rPr>
              <a:t>std</a:t>
            </a:r>
            <a:r>
              <a:rPr lang="en-US" sz="1200" dirty="0" smtClean="0">
                <a:latin typeface="Consolas" panose="020B0609020204030204" pitchFamily="49" charset="0"/>
              </a:rPr>
              <a:t>::</a:t>
            </a:r>
            <a:r>
              <a:rPr lang="en-US" sz="1200" dirty="0" err="1" smtClean="0">
                <a:latin typeface="Consolas" panose="020B0609020204030204" pitchFamily="49" charset="0"/>
              </a:rPr>
              <a:t>size_t</a:t>
            </a:r>
            <a:r>
              <a:rPr lang="en-US" sz="1200" dirty="0" smtClean="0">
                <a:latin typeface="Consolas" panose="020B0609020204030204" pitchFamily="49" charset="0"/>
              </a:rPr>
              <a:t> </a:t>
            </a:r>
            <a:r>
              <a:rPr lang="en-US" sz="1200" dirty="0" err="1" smtClean="0">
                <a:latin typeface="Consolas" panose="020B0609020204030204" pitchFamily="49" charset="0"/>
              </a:rPr>
              <a:t>found_count</a:t>
            </a:r>
            <a:r>
              <a:rPr lang="en-US" sz="1200" dirty="0" smtClean="0">
                <a:latin typeface="Consolas" panose="020B0609020204030204" pitchFamily="49" charset="0"/>
              </a:rPr>
              <a:t>{0};</a:t>
            </a:r>
            <a:endParaRPr lang="en-US" sz="1200" dirty="0" smtClean="0">
              <a:latin typeface="Consolas" panose="020B0609020204030204" pitchFamily="49" charset="0"/>
            </a:endParaRPr>
          </a:p>
          <a:p>
            <a:pPr marL="800100" lvl="2" indent="0">
              <a:buNone/>
            </a:pPr>
            <a:endParaRPr lang="en-US" sz="1100" dirty="0">
              <a:latin typeface="Consolas" panose="020B0609020204030204" pitchFamily="49" charset="0"/>
            </a:endParaRPr>
          </a:p>
          <a:p>
            <a:pPr marL="800100" lvl="2" indent="0">
              <a:buNone/>
            </a:pPr>
            <a:r>
              <a:rPr lang="en-US" sz="1200" dirty="0" smtClean="0">
                <a:latin typeface="Consolas" panose="020B0609020204030204" pitchFamily="49" charset="0"/>
              </a:rPr>
              <a:t>    for ( </a:t>
            </a:r>
            <a:r>
              <a:rPr lang="en-US" sz="1200" dirty="0" err="1" smtClean="0">
                <a:latin typeface="Consolas" panose="020B0609020204030204" pitchFamily="49" charset="0"/>
              </a:rPr>
              <a:t>int</a:t>
            </a:r>
            <a:r>
              <a:rPr lang="en-US" sz="1200" dirty="0" smtClean="0">
                <a:latin typeface="Consolas" panose="020B0609020204030204" pitchFamily="49" charset="0"/>
              </a:rPr>
              <a:t> k{0}; k </a:t>
            </a:r>
            <a:r>
              <a:rPr lang="en-US" sz="1200" dirty="0">
                <a:latin typeface="Consolas" panose="020B0609020204030204" pitchFamily="49" charset="0"/>
              </a:rPr>
              <a:t>&lt;= </a:t>
            </a:r>
            <a:r>
              <a:rPr lang="en-US" sz="1200" dirty="0" smtClean="0">
                <a:latin typeface="Consolas" panose="020B0609020204030204" pitchFamily="49" charset="0"/>
              </a:rPr>
              <a:t>CAPACITY*</a:t>
            </a:r>
            <a:r>
              <a:rPr lang="en-US" sz="1200" dirty="0" smtClean="0">
                <a:latin typeface="Consolas" panose="020B0609020204030204" pitchFamily="49" charset="0"/>
              </a:rPr>
              <a:t>10; ++k ) {</a:t>
            </a:r>
          </a:p>
          <a:p>
            <a:pPr marL="800100" lvl="2" indent="0">
              <a:buNone/>
            </a:pPr>
            <a:r>
              <a:rPr lang="en-US" sz="1200" dirty="0">
                <a:latin typeface="Consolas" panose="020B0609020204030204" pitchFamily="49" charset="0"/>
              </a:rPr>
              <a:t> </a:t>
            </a:r>
            <a:r>
              <a:rPr lang="en-US" sz="1200" dirty="0" smtClean="0">
                <a:latin typeface="Consolas" panose="020B0609020204030204" pitchFamily="49" charset="0"/>
              </a:rPr>
              <a:t>       double x{ k/10.0 };</a:t>
            </a:r>
          </a:p>
          <a:p>
            <a:pPr marL="800100" lvl="2" indent="0">
              <a:buNone/>
            </a:pPr>
            <a:endParaRPr lang="en-US" sz="1100" dirty="0">
              <a:latin typeface="Consolas" panose="020B0609020204030204" pitchFamily="49" charset="0"/>
            </a:endParaRPr>
          </a:p>
          <a:p>
            <a:pPr marL="800100" lvl="2" indent="0">
              <a:buNone/>
            </a:pPr>
            <a:r>
              <a:rPr lang="en-US" sz="1200" dirty="0" smtClean="0">
                <a:latin typeface="Consolas" panose="020B0609020204030204" pitchFamily="49" charset="0"/>
              </a:rPr>
              <a:t>        </a:t>
            </a:r>
            <a:r>
              <a:rPr lang="en-US" sz="1200" dirty="0" err="1" smtClean="0">
                <a:latin typeface="Consolas" panose="020B0609020204030204" pitchFamily="49" charset="0"/>
              </a:rPr>
              <a:t>std</a:t>
            </a:r>
            <a:r>
              <a:rPr lang="en-US" sz="1200" dirty="0" smtClean="0">
                <a:latin typeface="Consolas" panose="020B0609020204030204" pitchFamily="49" charset="0"/>
              </a:rPr>
              <a:t>::</a:t>
            </a:r>
            <a:r>
              <a:rPr lang="en-US" sz="1200" dirty="0" err="1" smtClean="0">
                <a:latin typeface="Consolas" panose="020B0609020204030204" pitchFamily="49" charset="0"/>
              </a:rPr>
              <a:t>size_t</a:t>
            </a:r>
            <a:r>
              <a:rPr lang="en-US" sz="1200" dirty="0" smtClean="0">
                <a:latin typeface="Consolas" panose="020B0609020204030204" pitchFamily="49" charset="0"/>
              </a:rPr>
              <a:t> index{ </a:t>
            </a:r>
            <a:r>
              <a:rPr lang="en-US" sz="1200" dirty="0" err="1" smtClean="0">
                <a:latin typeface="Consolas" panose="020B0609020204030204" pitchFamily="49" charset="0"/>
              </a:rPr>
              <a:t>binary_search</a:t>
            </a:r>
            <a:r>
              <a:rPr lang="en-US" sz="1200" dirty="0" smtClean="0">
                <a:latin typeface="Consolas" panose="020B0609020204030204" pitchFamily="49" charset="0"/>
              </a:rPr>
              <a:t>( data, CAPACITY, x ) };</a:t>
            </a:r>
          </a:p>
          <a:p>
            <a:pPr marL="800100" lvl="2" indent="0">
              <a:buNone/>
            </a:pPr>
            <a:endParaRPr lang="en-US" sz="1100" dirty="0" smtClean="0">
              <a:latin typeface="Consolas" panose="020B0609020204030204" pitchFamily="49" charset="0"/>
            </a:endParaRPr>
          </a:p>
          <a:p>
            <a:pPr marL="800100" lvl="2" indent="0">
              <a:buNone/>
            </a:pPr>
            <a:r>
              <a:rPr lang="en-US" sz="1200" dirty="0" smtClean="0">
                <a:latin typeface="Consolas" panose="020B0609020204030204" pitchFamily="49" charset="0"/>
              </a:rPr>
              <a:t>        assert( (0 &lt;= index) &amp;&amp; (index &lt;= CAPACITY) );</a:t>
            </a:r>
          </a:p>
          <a:p>
            <a:pPr marL="800100" lvl="2" indent="0">
              <a:buNone/>
            </a:pPr>
            <a:endParaRPr lang="en-US" sz="1100" dirty="0">
              <a:latin typeface="Consolas" panose="020B0609020204030204" pitchFamily="49" charset="0"/>
            </a:endParaRPr>
          </a:p>
          <a:p>
            <a:pPr marL="800100" lvl="2" indent="0">
              <a:buNone/>
            </a:pPr>
            <a:r>
              <a:rPr lang="en-US" sz="1200" dirty="0" smtClean="0">
                <a:latin typeface="Consolas" panose="020B0609020204030204" pitchFamily="49" charset="0"/>
              </a:rPr>
              <a:t>        if ( index != CAPACITY ) {</a:t>
            </a:r>
          </a:p>
          <a:p>
            <a:pPr marL="800100" lvl="2" indent="0">
              <a:buNone/>
            </a:pPr>
            <a:r>
              <a:rPr lang="en-US" sz="1200" dirty="0">
                <a:latin typeface="Consolas" panose="020B0609020204030204" pitchFamily="49" charset="0"/>
              </a:rPr>
              <a:t> </a:t>
            </a:r>
            <a:r>
              <a:rPr lang="en-US" sz="1200" dirty="0" smtClean="0">
                <a:latin typeface="Consolas" panose="020B0609020204030204" pitchFamily="49" charset="0"/>
              </a:rPr>
              <a:t>           assert( data[index] == x );</a:t>
            </a:r>
          </a:p>
          <a:p>
            <a:pPr marL="800100" lvl="2" indent="0">
              <a:buNone/>
            </a:pPr>
            <a:r>
              <a:rPr lang="en-US" sz="1200" dirty="0">
                <a:latin typeface="Consolas" panose="020B0609020204030204" pitchFamily="49" charset="0"/>
              </a:rPr>
              <a:t> </a:t>
            </a:r>
            <a:r>
              <a:rPr lang="en-US" sz="1200" dirty="0" smtClean="0">
                <a:latin typeface="Consolas" panose="020B0609020204030204" pitchFamily="49" charset="0"/>
              </a:rPr>
              <a:t>           ++</a:t>
            </a:r>
            <a:r>
              <a:rPr lang="en-US" sz="1200" dirty="0" err="1" smtClean="0">
                <a:latin typeface="Consolas" panose="020B0609020204030204" pitchFamily="49" charset="0"/>
              </a:rPr>
              <a:t>found_count</a:t>
            </a:r>
            <a:r>
              <a:rPr lang="en-US" sz="1200" dirty="0" smtClean="0">
                <a:latin typeface="Consolas" panose="020B0609020204030204" pitchFamily="49" charset="0"/>
              </a:rPr>
              <a:t>;</a:t>
            </a:r>
          </a:p>
          <a:p>
            <a:pPr marL="800100" lvl="2" indent="0">
              <a:buNone/>
            </a:pPr>
            <a:r>
              <a:rPr lang="en-US" sz="1200" dirty="0">
                <a:latin typeface="Consolas" panose="020B0609020204030204" pitchFamily="49" charset="0"/>
              </a:rPr>
              <a:t> </a:t>
            </a:r>
            <a:r>
              <a:rPr lang="en-US" sz="1200" dirty="0" smtClean="0">
                <a:latin typeface="Consolas" panose="020B0609020204030204" pitchFamily="49" charset="0"/>
              </a:rPr>
              <a:t>       }</a:t>
            </a:r>
          </a:p>
          <a:p>
            <a:pPr marL="800100" lvl="2" indent="0">
              <a:buNone/>
            </a:pPr>
            <a:r>
              <a:rPr lang="en-US" sz="1200" dirty="0">
                <a:latin typeface="Consolas" panose="020B0609020204030204" pitchFamily="49" charset="0"/>
              </a:rPr>
              <a:t> </a:t>
            </a:r>
            <a:r>
              <a:rPr lang="en-US" sz="1200" dirty="0" smtClean="0">
                <a:latin typeface="Consolas" panose="020B0609020204030204" pitchFamily="49" charset="0"/>
              </a:rPr>
              <a:t>   }</a:t>
            </a:r>
          </a:p>
          <a:p>
            <a:pPr marL="800100" lvl="2" indent="0">
              <a:buNone/>
            </a:pPr>
            <a:endParaRPr lang="en-US" sz="1200" dirty="0">
              <a:latin typeface="Consolas" panose="020B0609020204030204" pitchFamily="49" charset="0"/>
            </a:endParaRPr>
          </a:p>
          <a:p>
            <a:pPr marL="800100" lvl="2" indent="0">
              <a:buNone/>
            </a:pPr>
            <a:r>
              <a:rPr lang="en-US" sz="1200" dirty="0" smtClean="0">
                <a:latin typeface="Consolas" panose="020B0609020204030204" pitchFamily="49" charset="0"/>
              </a:rPr>
              <a:t>    assert( </a:t>
            </a:r>
            <a:r>
              <a:rPr lang="en-US" sz="1200" dirty="0" err="1" smtClean="0">
                <a:latin typeface="Consolas" panose="020B0609020204030204" pitchFamily="49" charset="0"/>
              </a:rPr>
              <a:t>found_count</a:t>
            </a:r>
            <a:r>
              <a:rPr lang="en-US" sz="1200" dirty="0" smtClean="0">
                <a:latin typeface="Consolas" panose="020B0609020204030204" pitchFamily="49" charset="0"/>
              </a:rPr>
              <a:t> == CAPACITY );</a:t>
            </a:r>
          </a:p>
          <a:p>
            <a:pPr marL="800100" lvl="2" indent="0">
              <a:buNone/>
            </a:pPr>
            <a:endParaRPr lang="en-US" sz="1100" dirty="0">
              <a:latin typeface="Consolas" panose="020B0609020204030204" pitchFamily="49" charset="0"/>
            </a:endParaRPr>
          </a:p>
          <a:p>
            <a:pPr marL="800100" lvl="2" indent="0">
              <a:buNone/>
            </a:pPr>
            <a:r>
              <a:rPr lang="en-US" sz="1200" dirty="0" smtClean="0">
                <a:latin typeface="Consolas" panose="020B0609020204030204" pitchFamily="49" charset="0"/>
              </a:rPr>
              <a:t>    return 0;</a:t>
            </a:r>
          </a:p>
          <a:p>
            <a:pPr marL="800100" lvl="2" indent="0">
              <a:buNone/>
            </a:pPr>
            <a:r>
              <a:rPr lang="en-US" sz="1200" dirty="0" smtClean="0">
                <a:latin typeface="Consolas" panose="020B0609020204030204" pitchFamily="49" charset="0"/>
              </a:rPr>
              <a:t>}</a:t>
            </a:r>
          </a:p>
        </p:txBody>
      </p:sp>
      <p:sp>
        <p:nvSpPr>
          <p:cNvPr id="13" name="Rounded Rectangle 12"/>
          <p:cNvSpPr/>
          <p:nvPr/>
        </p:nvSpPr>
        <p:spPr>
          <a:xfrm>
            <a:off x="1619673" y="2825745"/>
            <a:ext cx="2376264" cy="2525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ounded Rectangle 14"/>
          <p:cNvSpPr/>
          <p:nvPr/>
        </p:nvSpPr>
        <p:spPr>
          <a:xfrm>
            <a:off x="1923725" y="4544605"/>
            <a:ext cx="2745635" cy="8912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Rounded Rectangle 15"/>
          <p:cNvSpPr/>
          <p:nvPr/>
        </p:nvSpPr>
        <p:spPr>
          <a:xfrm>
            <a:off x="1619672" y="5778073"/>
            <a:ext cx="2952328" cy="2544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86680010"/>
      </p:ext>
    </p:extLst>
  </p:cSld>
  <p:clrMapOvr>
    <a:masterClrMapping/>
  </p:clrMapOvr>
  <mc:AlternateContent xmlns:mc="http://schemas.openxmlformats.org/markup-compatibility/2006">
    <mc:Choice xmlns:p14="http://schemas.microsoft.com/office/powerpoint/2010/main" Requires="p14">
      <p:transition spd="slow" p14:dur="2000" advTm="158442"/>
    </mc:Choice>
    <mc:Fallback>
      <p:transition spd="slow" advTm="158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8" end="1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20" end="2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2" end="2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23" end="2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5"/>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7"/>
                </p:tgtEl>
              </p:cMediaNode>
            </p:audio>
          </p:childTnLst>
        </p:cTn>
      </p:par>
    </p:tnLst>
    <p:bldLst>
      <p:bldP spid="13" grpId="0" animBg="1"/>
      <p:bldP spid="13" grpId="1" animBg="1"/>
      <p:bldP spid="15" grpId="0" animBg="1"/>
      <p:bldP spid="15" grpId="1" animBg="1"/>
      <p:bldP spid="16" grpId="0" animBg="1"/>
      <p:bldP spid="1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often must we search the array?</a:t>
            </a:r>
            <a:endParaRPr lang="en-CA" dirty="0"/>
          </a:p>
        </p:txBody>
      </p:sp>
      <p:sp>
        <p:nvSpPr>
          <p:cNvPr id="3" name="Content Placeholder 2"/>
          <p:cNvSpPr>
            <a:spLocks noGrp="1"/>
          </p:cNvSpPr>
          <p:nvPr>
            <p:ph idx="1"/>
          </p:nvPr>
        </p:nvSpPr>
        <p:spPr/>
        <p:txBody>
          <a:bodyPr/>
          <a:lstStyle/>
          <a:p>
            <a:r>
              <a:rPr lang="en-US" dirty="0" smtClean="0"/>
              <a:t>Question:</a:t>
            </a:r>
          </a:p>
          <a:p>
            <a:pPr marL="0" indent="0">
              <a:buNone/>
            </a:pPr>
            <a:r>
              <a:rPr lang="en-US" dirty="0"/>
              <a:t>	</a:t>
            </a:r>
            <a:r>
              <a:rPr lang="en-US" dirty="0" smtClean="0"/>
              <a:t>What is the maximum number of entries of the array that we 	must inspect?</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71807624"/>
      </p:ext>
    </p:extLst>
  </p:cSld>
  <p:clrMapOvr>
    <a:masterClrMapping/>
  </p:clrMapOvr>
  <mc:AlternateContent xmlns:mc="http://schemas.openxmlformats.org/markup-compatibility/2006">
    <mc:Choice xmlns:p14="http://schemas.microsoft.com/office/powerpoint/2010/main" Requires="p14">
      <p:transition spd="slow" p14:dur="2000" advTm="38182"/>
    </mc:Choice>
    <mc:Fallback>
      <p:transition spd="slow" advTm="38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often must we search the array?</a:t>
            </a:r>
            <a:endParaRPr lang="en-CA" dirty="0"/>
          </a:p>
        </p:txBody>
      </p:sp>
      <p:sp>
        <p:nvSpPr>
          <p:cNvPr id="3" name="Content Placeholder 2"/>
          <p:cNvSpPr>
            <a:spLocks noGrp="1"/>
          </p:cNvSpPr>
          <p:nvPr>
            <p:ph idx="1"/>
          </p:nvPr>
        </p:nvSpPr>
        <p:spPr/>
        <p:txBody>
          <a:bodyPr/>
          <a:lstStyle/>
          <a:p>
            <a:r>
              <a:rPr lang="en-US" dirty="0" smtClean="0"/>
              <a:t>Suppose the array has a capacity of </a:t>
            </a:r>
            <a:r>
              <a:rPr lang="en-US" dirty="0" smtClean="0">
                <a:latin typeface="Times New Roman" panose="02020603050405020304" pitchFamily="18" charset="0"/>
                <a:cs typeface="Times New Roman" panose="02020603050405020304" pitchFamily="18" charset="0"/>
              </a:rPr>
              <a:t>127</a:t>
            </a:r>
          </a:p>
          <a:p>
            <a:pPr lvl="1"/>
            <a:r>
              <a:rPr lang="en-US" dirty="0" smtClean="0"/>
              <a:t>In this case, we must search entries from </a:t>
            </a:r>
            <a:r>
              <a:rPr lang="en-US" dirty="0" smtClean="0">
                <a:latin typeface="Consolas" panose="020B0609020204030204" pitchFamily="49" charset="0"/>
              </a:rPr>
              <a:t>0</a:t>
            </a:r>
            <a:r>
              <a:rPr lang="en-US" dirty="0" smtClean="0"/>
              <a:t> t0 </a:t>
            </a:r>
            <a:r>
              <a:rPr lang="en-US" dirty="0" smtClean="0">
                <a:latin typeface="Consolas" panose="020B0609020204030204" pitchFamily="49" charset="0"/>
              </a:rPr>
              <a:t>126</a:t>
            </a:r>
          </a:p>
          <a:p>
            <a:pPr lvl="2"/>
            <a:r>
              <a:rPr lang="en-US" dirty="0" smtClean="0"/>
              <a:t>We are searching </a:t>
            </a:r>
            <a:r>
              <a:rPr lang="en-US" dirty="0" smtClean="0">
                <a:latin typeface="Times New Roman" panose="02020603050405020304" pitchFamily="18" charset="0"/>
                <a:cs typeface="Times New Roman" panose="02020603050405020304" pitchFamily="18" charset="0"/>
              </a:rPr>
              <a:t>127</a:t>
            </a:r>
            <a:r>
              <a:rPr lang="en-US" dirty="0" smtClean="0"/>
              <a:t> entries</a:t>
            </a:r>
          </a:p>
          <a:p>
            <a:pPr lvl="1"/>
            <a:r>
              <a:rPr lang="en-US" dirty="0" smtClean="0"/>
              <a:t>If it is not at index </a:t>
            </a:r>
            <a:r>
              <a:rPr lang="en-US" dirty="0" smtClean="0">
                <a:latin typeface="Consolas" panose="020B0609020204030204" pitchFamily="49" charset="0"/>
              </a:rPr>
              <a:t>63</a:t>
            </a:r>
          </a:p>
          <a:p>
            <a:pPr lvl="2"/>
            <a:r>
              <a:rPr lang="en-US" dirty="0" smtClean="0"/>
              <a:t>We must search the indices from </a:t>
            </a:r>
            <a:r>
              <a:rPr lang="en-US" dirty="0" smtClean="0">
                <a:latin typeface="Consolas" panose="020B0609020204030204" pitchFamily="49" charset="0"/>
              </a:rPr>
              <a:t>0</a:t>
            </a:r>
            <a:r>
              <a:rPr lang="en-US" dirty="0" smtClean="0"/>
              <a:t> to </a:t>
            </a:r>
            <a:r>
              <a:rPr lang="en-US" dirty="0" smtClean="0">
                <a:latin typeface="Consolas" panose="020B0609020204030204" pitchFamily="49" charset="0"/>
              </a:rPr>
              <a:t>62</a:t>
            </a:r>
            <a:r>
              <a:rPr lang="en-US" dirty="0" smtClean="0"/>
              <a:t> or </a:t>
            </a:r>
            <a:r>
              <a:rPr lang="en-US" dirty="0" smtClean="0">
                <a:latin typeface="Consolas" panose="020B0609020204030204" pitchFamily="49" charset="0"/>
              </a:rPr>
              <a:t>64</a:t>
            </a:r>
            <a:r>
              <a:rPr lang="en-US" dirty="0" smtClean="0"/>
              <a:t> to </a:t>
            </a:r>
            <a:r>
              <a:rPr lang="en-US" dirty="0" smtClean="0">
                <a:latin typeface="Consolas" panose="020B0609020204030204" pitchFamily="49" charset="0"/>
              </a:rPr>
              <a:t>126</a:t>
            </a:r>
          </a:p>
          <a:p>
            <a:pPr lvl="1"/>
            <a:r>
              <a:rPr lang="en-US" dirty="0" smtClean="0"/>
              <a:t>In both cases, we are restricted to searching </a:t>
            </a:r>
            <a:r>
              <a:rPr lang="en-US" dirty="0" smtClean="0">
                <a:latin typeface="Times New Roman" panose="02020603050405020304" pitchFamily="18" charset="0"/>
                <a:cs typeface="Times New Roman" panose="02020603050405020304" pitchFamily="18" charset="0"/>
              </a:rPr>
              <a:t>63</a:t>
            </a:r>
            <a:r>
              <a:rPr lang="en-US" dirty="0" smtClean="0"/>
              <a:t> entries</a:t>
            </a:r>
          </a:p>
          <a:p>
            <a:pPr lvl="2"/>
            <a:r>
              <a:rPr lang="en-US" dirty="0" smtClean="0"/>
              <a:t>In the first case, if it is not at index </a:t>
            </a:r>
            <a:r>
              <a:rPr lang="en-US" dirty="0" smtClean="0">
                <a:latin typeface="Consolas" panose="020B0609020204030204" pitchFamily="49" charset="0"/>
              </a:rPr>
              <a:t>31</a:t>
            </a:r>
          </a:p>
          <a:p>
            <a:pPr lvl="3"/>
            <a:r>
              <a:rPr lang="en-US" dirty="0" smtClean="0"/>
              <a:t>We must search the indices from </a:t>
            </a:r>
            <a:r>
              <a:rPr lang="en-US" dirty="0" smtClean="0">
                <a:latin typeface="Consolas" panose="020B0609020204030204" pitchFamily="49" charset="0"/>
              </a:rPr>
              <a:t>0</a:t>
            </a:r>
            <a:r>
              <a:rPr lang="en-US" dirty="0" smtClean="0"/>
              <a:t> to </a:t>
            </a:r>
            <a:r>
              <a:rPr lang="en-US" dirty="0" smtClean="0">
                <a:latin typeface="Consolas" panose="020B0609020204030204" pitchFamily="49" charset="0"/>
              </a:rPr>
              <a:t>30</a:t>
            </a:r>
            <a:r>
              <a:rPr lang="en-US" dirty="0" smtClean="0"/>
              <a:t> or </a:t>
            </a:r>
            <a:r>
              <a:rPr lang="en-US" dirty="0" smtClean="0">
                <a:latin typeface="Consolas" panose="020B0609020204030204" pitchFamily="49" charset="0"/>
              </a:rPr>
              <a:t>32</a:t>
            </a:r>
            <a:r>
              <a:rPr lang="en-US" dirty="0" smtClean="0"/>
              <a:t> to </a:t>
            </a:r>
            <a:r>
              <a:rPr lang="en-US" dirty="0" smtClean="0">
                <a:latin typeface="Consolas" panose="020B0609020204030204" pitchFamily="49" charset="0"/>
              </a:rPr>
              <a:t>62</a:t>
            </a:r>
          </a:p>
          <a:p>
            <a:pPr lvl="2"/>
            <a:r>
              <a:rPr lang="en-US" dirty="0" smtClean="0"/>
              <a:t>In the second case, if it is not at index </a:t>
            </a:r>
            <a:r>
              <a:rPr lang="en-US" dirty="0" smtClean="0">
                <a:latin typeface="Consolas" panose="020B0609020204030204" pitchFamily="49" charset="0"/>
              </a:rPr>
              <a:t>95</a:t>
            </a:r>
          </a:p>
          <a:p>
            <a:pPr lvl="3"/>
            <a:r>
              <a:rPr lang="en-US" dirty="0" smtClean="0"/>
              <a:t>We must search the indices from </a:t>
            </a:r>
            <a:r>
              <a:rPr lang="en-US" dirty="0" smtClean="0">
                <a:latin typeface="Consolas" panose="020B0609020204030204" pitchFamily="49" charset="0"/>
              </a:rPr>
              <a:t>64</a:t>
            </a:r>
            <a:r>
              <a:rPr lang="en-US" dirty="0" smtClean="0"/>
              <a:t> to </a:t>
            </a:r>
            <a:r>
              <a:rPr lang="en-US" dirty="0" smtClean="0">
                <a:latin typeface="Consolas" panose="020B0609020204030204" pitchFamily="49" charset="0"/>
              </a:rPr>
              <a:t>94</a:t>
            </a:r>
            <a:r>
              <a:rPr lang="en-US" dirty="0" smtClean="0"/>
              <a:t> or </a:t>
            </a:r>
            <a:r>
              <a:rPr lang="en-US" dirty="0" smtClean="0">
                <a:latin typeface="Consolas" panose="020B0609020204030204" pitchFamily="49" charset="0"/>
              </a:rPr>
              <a:t>96</a:t>
            </a:r>
            <a:r>
              <a:rPr lang="en-US" dirty="0" smtClean="0"/>
              <a:t> to </a:t>
            </a:r>
            <a:r>
              <a:rPr lang="en-US" dirty="0" smtClean="0">
                <a:latin typeface="Consolas" panose="020B0609020204030204" pitchFamily="49" charset="0"/>
              </a:rPr>
              <a:t>126</a:t>
            </a:r>
          </a:p>
          <a:p>
            <a:pPr lvl="1"/>
            <a:r>
              <a:rPr lang="en-US" dirty="0"/>
              <a:t>In </a:t>
            </a:r>
            <a:r>
              <a:rPr lang="en-US" dirty="0" smtClean="0"/>
              <a:t>all four </a:t>
            </a:r>
            <a:r>
              <a:rPr lang="en-US" dirty="0"/>
              <a:t>cases, we are restricted to searching </a:t>
            </a:r>
            <a:r>
              <a:rPr lang="en-US" dirty="0" smtClean="0">
                <a:latin typeface="Times New Roman" panose="02020603050405020304" pitchFamily="18" charset="0"/>
                <a:cs typeface="Times New Roman" panose="02020603050405020304" pitchFamily="18" charset="0"/>
              </a:rPr>
              <a:t>31</a:t>
            </a:r>
            <a:r>
              <a:rPr lang="en-US" dirty="0" smtClean="0"/>
              <a:t> entries</a:t>
            </a:r>
          </a:p>
          <a:p>
            <a:pPr lvl="1"/>
            <a:r>
              <a:rPr lang="en-US" dirty="0" smtClean="0"/>
              <a:t>Note these values are </a:t>
            </a:r>
            <a:r>
              <a:rPr lang="en-US" dirty="0" smtClean="0">
                <a:latin typeface="Times New Roman" panose="02020603050405020304" pitchFamily="18" charset="0"/>
                <a:cs typeface="Times New Roman" panose="02020603050405020304" pitchFamily="18" charset="0"/>
              </a:rPr>
              <a:t>2</a:t>
            </a:r>
            <a:r>
              <a:rPr lang="en-US" baseline="30000" dirty="0" smtClean="0">
                <a:latin typeface="Times New Roman" panose="02020603050405020304" pitchFamily="18" charset="0"/>
                <a:cs typeface="Times New Roman" panose="02020603050405020304" pitchFamily="18" charset="0"/>
              </a:rPr>
              <a:t>7</a:t>
            </a:r>
            <a:r>
              <a:rPr lang="en-US" dirty="0" smtClean="0">
                <a:latin typeface="Times New Roman" panose="02020603050405020304" pitchFamily="18" charset="0"/>
                <a:cs typeface="Times New Roman" panose="02020603050405020304" pitchFamily="18" charset="0"/>
              </a:rPr>
              <a:t> – 1 = 127,   2</a:t>
            </a:r>
            <a:r>
              <a:rPr lang="en-US" baseline="30000" dirty="0" smtClean="0">
                <a:latin typeface="Times New Roman" panose="02020603050405020304" pitchFamily="18" charset="0"/>
                <a:cs typeface="Times New Roman" panose="02020603050405020304" pitchFamily="18" charset="0"/>
              </a:rPr>
              <a:t>6</a:t>
            </a:r>
            <a:r>
              <a:rPr lang="en-US" dirty="0" smtClean="0">
                <a:latin typeface="Times New Roman" panose="02020603050405020304" pitchFamily="18" charset="0"/>
                <a:cs typeface="Times New Roman" panose="02020603050405020304" pitchFamily="18" charset="0"/>
              </a:rPr>
              <a:t> – 1 = 63,   2</a:t>
            </a:r>
            <a:r>
              <a:rPr lang="en-US" baseline="30000" dirty="0" smtClean="0">
                <a:latin typeface="Times New Roman" panose="02020603050405020304" pitchFamily="18" charset="0"/>
                <a:cs typeface="Times New Roman" panose="02020603050405020304" pitchFamily="18" charset="0"/>
              </a:rPr>
              <a:t>5</a:t>
            </a:r>
            <a:r>
              <a:rPr lang="en-US" dirty="0" smtClean="0">
                <a:latin typeface="Times New Roman" panose="02020603050405020304" pitchFamily="18" charset="0"/>
                <a:cs typeface="Times New Roman" panose="02020603050405020304" pitchFamily="18" charset="0"/>
              </a:rPr>
              <a:t> – 1 = 31</a:t>
            </a:r>
            <a:r>
              <a:rPr lang="en-US" dirty="0" smtClean="0"/>
              <a:t>,</a:t>
            </a:r>
          </a:p>
          <a:p>
            <a:pPr lvl="1"/>
            <a:r>
              <a:rPr lang="en-US" dirty="0" smtClean="0"/>
              <a:t>You may correctly deduce that this pattern will continue:</a:t>
            </a:r>
          </a:p>
          <a:p>
            <a:pPr marL="457200" lvl="1" indent="0" algn="ctr">
              <a:buNone/>
            </a:pPr>
            <a:r>
              <a:rPr lang="en-US" dirty="0" smtClean="0">
                <a:latin typeface="Times New Roman" panose="02020603050405020304" pitchFamily="18" charset="0"/>
                <a:cs typeface="Times New Roman" panose="02020603050405020304" pitchFamily="18" charset="0"/>
              </a:rPr>
              <a:t>2</a:t>
            </a:r>
            <a:r>
              <a:rPr lang="en-US" baseline="30000" dirty="0" smtClean="0">
                <a:latin typeface="Times New Roman" panose="02020603050405020304" pitchFamily="18" charset="0"/>
                <a:cs typeface="Times New Roman" panose="02020603050405020304" pitchFamily="18" charset="0"/>
              </a:rPr>
              <a:t>4</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1 = 15,   2</a:t>
            </a:r>
            <a:r>
              <a:rPr lang="en-US" baseline="30000" dirty="0" smtClean="0">
                <a:latin typeface="Times New Roman" panose="02020603050405020304" pitchFamily="18" charset="0"/>
                <a:cs typeface="Times New Roman" panose="02020603050405020304" pitchFamily="18" charset="0"/>
              </a:rPr>
              <a:t>3</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1 = 7,   2</a:t>
            </a:r>
            <a:r>
              <a:rPr lang="en-US" baseline="30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1 = 3, 2</a:t>
            </a:r>
            <a:r>
              <a:rPr lang="en-US" baseline="30000" dirty="0" smtClean="0">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1 = 1</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19426718"/>
      </p:ext>
    </p:extLst>
  </p:cSld>
  <p:clrMapOvr>
    <a:masterClrMapping/>
  </p:clrMapOvr>
  <mc:AlternateContent xmlns:mc="http://schemas.openxmlformats.org/markup-compatibility/2006">
    <mc:Choice xmlns:p14="http://schemas.microsoft.com/office/powerpoint/2010/main" Requires="p14">
      <p:transition spd="slow" p14:dur="2000" advTm="134025"/>
    </mc:Choice>
    <mc:Fallback>
      <p:transition spd="slow" advTm="13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often must we search the array?</a:t>
            </a:r>
            <a:endParaRPr lang="en-CA" dirty="0"/>
          </a:p>
        </p:txBody>
      </p:sp>
      <p:sp>
        <p:nvSpPr>
          <p:cNvPr id="3" name="Content Placeholder 2"/>
          <p:cNvSpPr>
            <a:spLocks noGrp="1"/>
          </p:cNvSpPr>
          <p:nvPr>
            <p:ph idx="1"/>
          </p:nvPr>
        </p:nvSpPr>
        <p:spPr/>
        <p:txBody>
          <a:bodyPr/>
          <a:lstStyle/>
          <a:p>
            <a:r>
              <a:rPr lang="en-US" dirty="0" smtClean="0"/>
              <a:t>In your course on algorithms and data structures,</a:t>
            </a:r>
          </a:p>
          <a:p>
            <a:pPr marL="0" indent="0">
              <a:buNone/>
            </a:pPr>
            <a:r>
              <a:rPr lang="en-US" dirty="0"/>
              <a:t>	</a:t>
            </a:r>
            <a:r>
              <a:rPr lang="en-US" dirty="0" smtClean="0"/>
              <a:t>you will prove that a binary search will </a:t>
            </a:r>
            <a:r>
              <a:rPr lang="en-US" dirty="0" err="1" smtClean="0"/>
              <a:t>insepct</a:t>
            </a:r>
            <a:r>
              <a:rPr lang="en-US" dirty="0" smtClean="0"/>
              <a:t> no more than</a:t>
            </a:r>
          </a:p>
          <a:p>
            <a:pPr marL="0" indent="0" algn="ctr">
              <a:buNone/>
            </a:pPr>
            <a:r>
              <a:rPr lang="en-US" dirty="0" smtClean="0">
                <a:latin typeface="Times New Roman" panose="02020603050405020304" pitchFamily="18" charset="0"/>
                <a:cs typeface="Times New Roman" panose="02020603050405020304" pitchFamily="18" charset="0"/>
              </a:rPr>
              <a:t>log</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a:t>
            </a: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+ 1</a:t>
            </a:r>
          </a:p>
          <a:p>
            <a:pPr marL="0" lvl="0" indent="0">
              <a:buNone/>
            </a:pPr>
            <a:r>
              <a:rPr lang="en-US" dirty="0">
                <a:solidFill>
                  <a:prstClr val="black"/>
                </a:solidFill>
              </a:rPr>
              <a:t>	</a:t>
            </a:r>
            <a:r>
              <a:rPr lang="en-US" dirty="0" smtClean="0">
                <a:solidFill>
                  <a:prstClr val="black"/>
                </a:solidFill>
              </a:rPr>
              <a:t>entries of the array</a:t>
            </a:r>
            <a:endParaRPr lang="en-US" dirty="0">
              <a:solidFill>
                <a:prstClr val="black"/>
              </a:solidFill>
            </a:endParaRPr>
          </a:p>
          <a:p>
            <a:pPr marL="0" indent="0" algn="ctr">
              <a:buNone/>
            </a:pPr>
            <a:endParaRPr lang="en-US" dirty="0" smtClean="0">
              <a:latin typeface="Times New Roman" panose="02020603050405020304" pitchFamily="18" charset="0"/>
              <a:cs typeface="Times New Roman" panose="02020603050405020304" pitchFamily="18" charset="0"/>
            </a:endParaRPr>
          </a:p>
          <a:p>
            <a:r>
              <a:rPr lang="en-US" dirty="0" smtClean="0"/>
              <a:t>A linear search on an array of capacity one million</a:t>
            </a:r>
          </a:p>
          <a:p>
            <a:pPr marL="0" indent="0">
              <a:buNone/>
            </a:pPr>
            <a:r>
              <a:rPr lang="en-US" dirty="0"/>
              <a:t>	</a:t>
            </a:r>
            <a:r>
              <a:rPr lang="en-US" dirty="0" smtClean="0"/>
              <a:t>may require up to searching one million entries</a:t>
            </a:r>
          </a:p>
          <a:p>
            <a:endParaRPr lang="en-US" dirty="0" smtClean="0"/>
          </a:p>
          <a:p>
            <a:r>
              <a:rPr lang="en-US" dirty="0" smtClean="0"/>
              <a:t>A binary </a:t>
            </a:r>
            <a:r>
              <a:rPr lang="en-US" dirty="0"/>
              <a:t>search on </a:t>
            </a:r>
            <a:r>
              <a:rPr lang="en-US" dirty="0" smtClean="0"/>
              <a:t>a sorted array </a:t>
            </a:r>
            <a:r>
              <a:rPr lang="en-US" dirty="0"/>
              <a:t>of capacity one million</a:t>
            </a:r>
          </a:p>
          <a:p>
            <a:pPr marL="0" indent="0">
              <a:buNone/>
            </a:pPr>
            <a:r>
              <a:rPr lang="en-US" dirty="0"/>
              <a:t>	</a:t>
            </a:r>
            <a:r>
              <a:rPr lang="en-US" dirty="0" smtClean="0"/>
              <a:t>will require no more than </a:t>
            </a:r>
            <a:r>
              <a:rPr lang="en-US" dirty="0" smtClean="0">
                <a:latin typeface="Times New Roman" panose="02020603050405020304" pitchFamily="18" charset="0"/>
                <a:cs typeface="Times New Roman" panose="02020603050405020304" pitchFamily="18" charset="0"/>
              </a:rPr>
              <a:t>log</a:t>
            </a:r>
            <a:r>
              <a:rPr lang="en-US" baseline="-25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(1000000) </a:t>
            </a:r>
            <a:r>
              <a:rPr lang="en-US" dirty="0">
                <a:latin typeface="Times New Roman" panose="02020603050405020304" pitchFamily="18" charset="0"/>
                <a:cs typeface="Times New Roman" panose="02020603050405020304" pitchFamily="18" charset="0"/>
              </a:rPr>
              <a:t>+ 1 = 20.93156857</a:t>
            </a:r>
          </a:p>
          <a:p>
            <a:pPr lvl="1" algn="l"/>
            <a:r>
              <a:rPr lang="en-US" dirty="0" smtClean="0"/>
              <a:t>That is, inspecting no more than </a:t>
            </a:r>
            <a:r>
              <a:rPr lang="en-US" dirty="0" smtClean="0">
                <a:latin typeface="Times New Roman" panose="02020603050405020304" pitchFamily="18" charset="0"/>
                <a:cs typeface="Times New Roman" panose="02020603050405020304" pitchFamily="18" charset="0"/>
              </a:rPr>
              <a:t>20</a:t>
            </a:r>
            <a:r>
              <a:rPr lang="en-US" dirty="0" smtClean="0"/>
              <a:t> entries of the array</a:t>
            </a:r>
            <a:endParaRPr lang="en-US" dirty="0">
              <a:latin typeface="Times New Roman" panose="02020603050405020304" pitchFamily="18" charset="0"/>
              <a:cs typeface="Times New Roman" panose="02020603050405020304" pitchFamily="18" charset="0"/>
            </a:endParaRPr>
          </a:p>
          <a:p>
            <a:pPr marL="0" indent="0" algn="ctr">
              <a:buNone/>
            </a:pPr>
            <a:endParaRPr lang="en-US" dirty="0" smtClean="0">
              <a:latin typeface="Times New Roman" panose="02020603050405020304" pitchFamily="18" charset="0"/>
              <a:cs typeface="Times New Roman" panose="02020603050405020304" pitchFamily="18" charset="0"/>
            </a:endParaRPr>
          </a:p>
          <a:p>
            <a:pPr marL="0" indent="0" algn="ctr">
              <a:buNone/>
            </a:pPr>
            <a:endParaRPr lang="en-US"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44913064"/>
      </p:ext>
    </p:extLst>
  </p:cSld>
  <p:clrMapOvr>
    <a:masterClrMapping/>
  </p:clrMapOvr>
  <mc:AlternateContent xmlns:mc="http://schemas.openxmlformats.org/markup-compatibility/2006">
    <mc:Choice xmlns:p14="http://schemas.microsoft.com/office/powerpoint/2010/main" Requires="p14">
      <p:transition spd="slow" p14:dur="2000" advTm="71481"/>
    </mc:Choice>
    <mc:Fallback>
      <p:transition spd="slow" advTm="71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a:t>
            </a:r>
            <a:r>
              <a:rPr lang="en-CA" dirty="0"/>
              <a:t>presentation</a:t>
            </a:r>
            <a:r>
              <a:rPr lang="en-CA" dirty="0" smtClean="0"/>
              <a:t>, you now:</a:t>
            </a:r>
            <a:endParaRPr lang="en-CA" dirty="0"/>
          </a:p>
          <a:p>
            <a:pPr lvl="1"/>
            <a:r>
              <a:rPr lang="en-CA" dirty="0" smtClean="0"/>
              <a:t>Understand how to implement a binary search</a:t>
            </a:r>
            <a:endParaRPr lang="en-CA" dirty="0"/>
          </a:p>
          <a:p>
            <a:pPr lvl="1"/>
            <a:r>
              <a:rPr lang="en-US" dirty="0" smtClean="0"/>
              <a:t>Are aware that you must thoroughly test your implementation</a:t>
            </a:r>
            <a:endParaRPr lang="en-CA" dirty="0" smtClean="0">
              <a:latin typeface="Consolas" panose="020B0609020204030204" pitchFamily="49" charset="0"/>
            </a:endParaRPr>
          </a:p>
          <a:p>
            <a:pPr lvl="1"/>
            <a:r>
              <a:rPr lang="en-US" dirty="0" smtClean="0"/>
              <a:t>Understand that there may be issues with implementing the algorithm as described</a:t>
            </a:r>
          </a:p>
          <a:p>
            <a:pPr lvl="2"/>
            <a:r>
              <a:rPr lang="en-US" dirty="0" smtClean="0"/>
              <a:t>In our case, for an unsigned integer, we calculated </a:t>
            </a:r>
            <a:r>
              <a:rPr lang="en-US" dirty="0" smtClean="0">
                <a:latin typeface="Consolas" panose="020B0609020204030204" pitchFamily="49" charset="0"/>
              </a:rPr>
              <a:t>0 - 1</a:t>
            </a:r>
            <a:r>
              <a:rPr lang="en-US" dirty="0" smtClean="0"/>
              <a:t>,</a:t>
            </a:r>
          </a:p>
          <a:p>
            <a:pPr marL="914400" lvl="2" indent="0">
              <a:buNone/>
            </a:pPr>
            <a:r>
              <a:rPr lang="en-US" dirty="0"/>
              <a:t>	</a:t>
            </a:r>
            <a:r>
              <a:rPr lang="en-US" dirty="0" smtClean="0"/>
              <a:t>which resulted not in </a:t>
            </a:r>
            <a:r>
              <a:rPr lang="en-US" dirty="0" smtClean="0">
                <a:latin typeface="Consolas" panose="020B0609020204030204" pitchFamily="49" charset="0"/>
              </a:rPr>
              <a:t>-1</a:t>
            </a:r>
            <a:r>
              <a:rPr lang="en-US" dirty="0" smtClean="0"/>
              <a:t>, but rather </a:t>
            </a:r>
            <a:r>
              <a:rPr lang="en-US" dirty="0"/>
              <a:t>at </a:t>
            </a:r>
            <a:r>
              <a:rPr lang="en-US" dirty="0">
                <a:latin typeface="Consolas" panose="020B0609020204030204" pitchFamily="49" charset="0"/>
              </a:rPr>
              <a:t>0xfff···</a:t>
            </a:r>
            <a:r>
              <a:rPr lang="en-US" dirty="0" smtClean="0">
                <a:latin typeface="Consolas" panose="020B0609020204030204" pitchFamily="49" charset="0"/>
              </a:rPr>
              <a:t>f</a:t>
            </a:r>
          </a:p>
          <a:p>
            <a:pPr lvl="1"/>
            <a:r>
              <a:rPr lang="en-US" dirty="0" smtClean="0"/>
              <a:t>Are aware that a binary search is relatively fast compared to a linear search, but the array must be sorted</a:t>
            </a:r>
            <a:endParaRPr lang="en-CA"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66055"/>
    </mc:Choice>
    <mc:Fallback>
      <p:transition spd="slow" advTm="66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CA" sz="1800" dirty="0"/>
              <a:t>	</a:t>
            </a:r>
            <a:r>
              <a:rPr lang="en-CA" sz="1800" dirty="0"/>
              <a:t>https://en.wikipedia.org/wiki/Binary_search</a:t>
            </a:r>
            <a:endParaRPr lang="en-CA" sz="1800" dirty="0" smtClean="0"/>
          </a:p>
          <a:p>
            <a:pPr marL="0" indent="0">
              <a:buNone/>
            </a:pPr>
            <a:r>
              <a:rPr lang="en-CA" sz="1800" dirty="0" smtClean="0"/>
              <a:t>[2]	Dictionary of Algorithms and Data Structures (</a:t>
            </a:r>
            <a:r>
              <a:rPr lang="en-CA" sz="1800" cap="small" dirty="0" smtClean="0"/>
              <a:t>dads</a:t>
            </a:r>
            <a:r>
              <a:rPr lang="en-CA" sz="1800" dirty="0" smtClean="0"/>
              <a:t>)</a:t>
            </a:r>
          </a:p>
          <a:p>
            <a:pPr marL="0" indent="0">
              <a:buNone/>
            </a:pPr>
            <a:r>
              <a:rPr lang="en-CA" sz="1800" dirty="0"/>
              <a:t>	</a:t>
            </a:r>
            <a:r>
              <a:rPr lang="en-CA" sz="1800" dirty="0"/>
              <a:t>https://xlinux.nist.gov/dads/HTML/binarySearch.html</a:t>
            </a:r>
            <a:endParaRPr lang="en-CA" sz="1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655"/>
    </mc:Choice>
    <mc:Fallback>
      <p:transition spd="slow" advTm="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Proof read by Dr. Thomas </a:t>
            </a:r>
            <a:r>
              <a:rPr lang="en-CA" sz="1800" dirty="0" err="1" smtClean="0"/>
              <a:t>McConkey</a:t>
            </a:r>
            <a:r>
              <a:rPr lang="en-CA" sz="1800" dirty="0" smtClean="0"/>
              <a:t> </a:t>
            </a:r>
            <a:r>
              <a:rPr lang="en-CA" sz="1800" smtClean="0"/>
              <a:t>and Charlie Liu.</a:t>
            </a:r>
            <a:endParaRPr lang="en-CA" sz="1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5017981"/>
      </p:ext>
    </p:extLst>
  </p:cSld>
  <p:clrMapOvr>
    <a:masterClrMapping/>
  </p:clrMapOvr>
  <mc:AlternateContent xmlns:mc="http://schemas.openxmlformats.org/markup-compatibility/2006">
    <mc:Choice xmlns:p14="http://schemas.microsoft.com/office/powerpoint/2010/main" Requires="p14">
      <p:transition spd="slow" p14:dur="2000" advTm="1450"/>
    </mc:Choice>
    <mc:Fallback>
      <p:transition spd="slow" advTm="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415"/>
    </mc:Choice>
    <mc:Fallback>
      <p:transition spd="slow" advTm="1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4261"/>
    </mc:Choice>
    <mc:Fallback>
      <p:transition spd="slow" advTm="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sorted arrays</a:t>
            </a:r>
            <a:endParaRPr lang="en-CA" dirty="0"/>
          </a:p>
        </p:txBody>
      </p:sp>
      <p:sp>
        <p:nvSpPr>
          <p:cNvPr id="3" name="Content Placeholder 2"/>
          <p:cNvSpPr>
            <a:spLocks noGrp="1"/>
          </p:cNvSpPr>
          <p:nvPr>
            <p:ph idx="1"/>
          </p:nvPr>
        </p:nvSpPr>
        <p:spPr/>
        <p:txBody>
          <a:bodyPr>
            <a:normAutofit lnSpcReduction="10000"/>
          </a:bodyPr>
          <a:lstStyle/>
          <a:p>
            <a:r>
              <a:rPr lang="en-CA" dirty="0" smtClean="0"/>
              <a:t>Remember the high-low game:</a:t>
            </a:r>
          </a:p>
          <a:p>
            <a:pPr lvl="1"/>
            <a:r>
              <a:rPr lang="en-US" dirty="0" smtClean="0"/>
              <a:t>Your friend has thought of a number between </a:t>
            </a:r>
            <a:r>
              <a:rPr lang="en-US" dirty="0" smtClean="0">
                <a:latin typeface="Consolas" panose="020B0609020204030204" pitchFamily="49" charset="0"/>
              </a:rPr>
              <a:t>0</a:t>
            </a:r>
            <a:r>
              <a:rPr lang="en-US" dirty="0" smtClean="0"/>
              <a:t> and </a:t>
            </a:r>
            <a:r>
              <a:rPr lang="en-US" dirty="0" smtClean="0">
                <a:latin typeface="Consolas" panose="020B0609020204030204" pitchFamily="49" charset="0"/>
              </a:rPr>
              <a:t>99</a:t>
            </a:r>
            <a:r>
              <a:rPr lang="en-US" dirty="0" smtClean="0"/>
              <a:t>,</a:t>
            </a:r>
          </a:p>
          <a:p>
            <a:pPr marL="457200" lvl="1" indent="0">
              <a:buNone/>
            </a:pPr>
            <a:r>
              <a:rPr lang="en-US" dirty="0"/>
              <a:t>	</a:t>
            </a:r>
            <a:r>
              <a:rPr lang="en-US" dirty="0" smtClean="0"/>
              <a:t>and you have to guess that number</a:t>
            </a:r>
            <a:endParaRPr lang="en-CA" dirty="0" smtClean="0"/>
          </a:p>
          <a:p>
            <a:endParaRPr lang="en-US" dirty="0" smtClean="0"/>
          </a:p>
          <a:p>
            <a:r>
              <a:rPr lang="en-US" dirty="0" smtClean="0"/>
              <a:t>Suppose you guess </a:t>
            </a:r>
            <a:r>
              <a:rPr lang="en-US" dirty="0" smtClean="0">
                <a:latin typeface="Consolas" panose="020B0609020204030204" pitchFamily="49" charset="0"/>
              </a:rPr>
              <a:t>(0 + 99)/2 == 49</a:t>
            </a:r>
            <a:endParaRPr lang="en-US" dirty="0" smtClean="0"/>
          </a:p>
          <a:p>
            <a:pPr lvl="1"/>
            <a:r>
              <a:rPr lang="en-US" dirty="0" smtClean="0"/>
              <a:t>In the off chance you’re correct, great!</a:t>
            </a:r>
          </a:p>
          <a:p>
            <a:pPr lvl="1"/>
            <a:r>
              <a:rPr lang="en-US" dirty="0" smtClean="0"/>
              <a:t>If your friend says “low”, you’re too low,</a:t>
            </a:r>
          </a:p>
          <a:p>
            <a:pPr marL="457200" lvl="1" indent="0">
              <a:buNone/>
            </a:pPr>
            <a:r>
              <a:rPr lang="en-US" dirty="0"/>
              <a:t>	</a:t>
            </a:r>
            <a:r>
              <a:rPr lang="en-US" dirty="0" smtClean="0"/>
              <a:t>	so your next guess is </a:t>
            </a:r>
            <a:r>
              <a:rPr lang="en-US" dirty="0" smtClean="0">
                <a:latin typeface="Consolas" panose="020B0609020204030204" pitchFamily="49" charset="0"/>
              </a:rPr>
              <a:t>(50 + 99)/2 == 74</a:t>
            </a:r>
            <a:endParaRPr lang="en-CA" dirty="0" smtClean="0">
              <a:latin typeface="Consolas" panose="020B0609020204030204" pitchFamily="49" charset="0"/>
            </a:endParaRPr>
          </a:p>
          <a:p>
            <a:pPr lvl="1"/>
            <a:r>
              <a:rPr lang="en-US" dirty="0"/>
              <a:t>If your friend says </a:t>
            </a:r>
            <a:r>
              <a:rPr lang="en-US" dirty="0" smtClean="0"/>
              <a:t>“high”, </a:t>
            </a:r>
            <a:r>
              <a:rPr lang="en-US" dirty="0"/>
              <a:t>you’re too </a:t>
            </a:r>
            <a:r>
              <a:rPr lang="en-US" dirty="0" smtClean="0"/>
              <a:t>high,</a:t>
            </a:r>
          </a:p>
          <a:p>
            <a:pPr marL="457200" lvl="1" indent="0">
              <a:buNone/>
            </a:pPr>
            <a:r>
              <a:rPr lang="en-US" dirty="0"/>
              <a:t>	</a:t>
            </a:r>
            <a:r>
              <a:rPr lang="en-US" dirty="0" smtClean="0"/>
              <a:t>	so your next guess is </a:t>
            </a:r>
            <a:r>
              <a:rPr lang="en-US" dirty="0" smtClean="0">
                <a:latin typeface="Consolas" panose="020B0609020204030204" pitchFamily="49" charset="0"/>
              </a:rPr>
              <a:t>(0 + 48)/2 == 24</a:t>
            </a:r>
            <a:endParaRPr lang="en-CA" dirty="0">
              <a:latin typeface="Consolas" panose="020B0609020204030204" pitchFamily="49" charset="0"/>
            </a:endParaRPr>
          </a:p>
          <a:p>
            <a:pPr lvl="1"/>
            <a:r>
              <a:rPr lang="en-US" dirty="0" smtClean="0"/>
              <a:t>Note that we are using integer division, as used in C++</a:t>
            </a:r>
          </a:p>
          <a:p>
            <a:endParaRPr lang="en-US" dirty="0" smtClean="0"/>
          </a:p>
          <a:p>
            <a:r>
              <a:rPr lang="en-US" dirty="0" smtClean="0"/>
              <a:t>Can we use this strategy with searching a sorted array?</a:t>
            </a:r>
            <a:endParaRPr lang="en-CA" dirty="0" smtClean="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42877631"/>
      </p:ext>
    </p:extLst>
  </p:cSld>
  <p:clrMapOvr>
    <a:masterClrMapping/>
  </p:clrMapOvr>
  <mc:AlternateContent xmlns:mc="http://schemas.openxmlformats.org/markup-compatibility/2006">
    <mc:Choice xmlns:p14="http://schemas.microsoft.com/office/powerpoint/2010/main" Requires="p14">
      <p:transition spd="slow" p14:dur="2000" advTm="97208"/>
    </mc:Choice>
    <mc:Fallback>
      <p:transition spd="slow" advTm="97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Implementing the binary search</a:t>
            </a:r>
            <a:endParaRPr lang="en-CA" dirty="0"/>
          </a:p>
        </p:txBody>
      </p:sp>
      <p:sp>
        <p:nvSpPr>
          <p:cNvPr id="3" name="Content Placeholder 2"/>
          <p:cNvSpPr>
            <a:spLocks noGrp="1"/>
          </p:cNvSpPr>
          <p:nvPr>
            <p:ph idx="1"/>
          </p:nvPr>
        </p:nvSpPr>
        <p:spPr/>
        <p:txBody>
          <a:bodyPr>
            <a:normAutofit lnSpcReduction="10000"/>
          </a:bodyPr>
          <a:lstStyle/>
          <a:p>
            <a:r>
              <a:rPr lang="en-US" dirty="0" smtClean="0"/>
              <a:t>Like our linear search,</a:t>
            </a:r>
          </a:p>
          <a:p>
            <a:pPr marL="0" indent="0">
              <a:buNone/>
            </a:pPr>
            <a:r>
              <a:rPr lang="en-US" dirty="0"/>
              <a:t>	</a:t>
            </a:r>
            <a:r>
              <a:rPr lang="en-US" dirty="0" smtClean="0"/>
              <a:t>the binary search will have a similar function declaration</a:t>
            </a:r>
          </a:p>
          <a:p>
            <a:pPr marL="0" indent="0">
              <a:buNone/>
            </a:pPr>
            <a:endParaRPr lang="en-US" dirty="0"/>
          </a:p>
          <a:p>
            <a:pPr marL="400050" lvl="1" indent="0">
              <a:buNone/>
            </a:pPr>
            <a:r>
              <a:rPr lang="en-CA" sz="1700" dirty="0" err="1">
                <a:latin typeface="Consolas" panose="020B0609020204030204" pitchFamily="49" charset="0"/>
                <a:cs typeface="Consolas" panose="020B0609020204030204" pitchFamily="49" charset="0"/>
              </a:rPr>
              <a:t>std</a:t>
            </a:r>
            <a:r>
              <a:rPr lang="en-CA" sz="1700" dirty="0">
                <a:latin typeface="Consolas" panose="020B0609020204030204" pitchFamily="49" charset="0"/>
                <a:cs typeface="Consolas" panose="020B0609020204030204" pitchFamily="49" charset="0"/>
              </a:rPr>
              <a:t>::</a:t>
            </a:r>
            <a:r>
              <a:rPr lang="en-CA" sz="1700" dirty="0" err="1">
                <a:latin typeface="Consolas" panose="020B0609020204030204" pitchFamily="49" charset="0"/>
                <a:cs typeface="Consolas" panose="020B0609020204030204" pitchFamily="49" charset="0"/>
              </a:rPr>
              <a:t>size_t</a:t>
            </a:r>
            <a:r>
              <a:rPr lang="en-CA" sz="1700" dirty="0">
                <a:latin typeface="Consolas" panose="020B0609020204030204" pitchFamily="49" charset="0"/>
                <a:cs typeface="Consolas" panose="020B0609020204030204" pitchFamily="49" charset="0"/>
              </a:rPr>
              <a:t> </a:t>
            </a:r>
            <a:r>
              <a:rPr lang="en-CA" sz="1700" dirty="0" err="1">
                <a:latin typeface="Consolas" panose="020B0609020204030204" pitchFamily="49" charset="0"/>
                <a:cs typeface="Consolas" panose="020B0609020204030204" pitchFamily="49" charset="0"/>
              </a:rPr>
              <a:t>binary_search</a:t>
            </a:r>
            <a:r>
              <a:rPr lang="en-CA" sz="1700" dirty="0">
                <a:latin typeface="Consolas" panose="020B0609020204030204" pitchFamily="49" charset="0"/>
                <a:cs typeface="Consolas" panose="020B0609020204030204" pitchFamily="49" charset="0"/>
              </a:rPr>
              <a:t>( double </a:t>
            </a:r>
            <a:r>
              <a:rPr lang="en-CA" sz="1700" dirty="0" err="1">
                <a:latin typeface="Consolas" panose="020B0609020204030204" pitchFamily="49" charset="0"/>
                <a:cs typeface="Consolas" panose="020B0609020204030204" pitchFamily="49" charset="0"/>
              </a:rPr>
              <a:t>const</a:t>
            </a:r>
            <a:r>
              <a:rPr lang="en-CA" sz="1700" dirty="0">
                <a:latin typeface="Consolas" panose="020B0609020204030204" pitchFamily="49" charset="0"/>
                <a:cs typeface="Consolas" panose="020B0609020204030204" pitchFamily="49" charset="0"/>
              </a:rPr>
              <a:t> array[],</a:t>
            </a:r>
          </a:p>
          <a:p>
            <a:pPr marL="400050" lvl="1" indent="0">
              <a:buNone/>
            </a:pPr>
            <a:r>
              <a:rPr lang="en-CA" sz="1700" dirty="0">
                <a:latin typeface="Consolas" panose="020B0609020204030204" pitchFamily="49" charset="0"/>
                <a:cs typeface="Consolas" panose="020B0609020204030204" pitchFamily="49" charset="0"/>
              </a:rPr>
              <a:t>                           </a:t>
            </a:r>
            <a:r>
              <a:rPr lang="en-CA" sz="1700" dirty="0" err="1">
                <a:latin typeface="Consolas" panose="020B0609020204030204" pitchFamily="49" charset="0"/>
                <a:cs typeface="Consolas" panose="020B0609020204030204" pitchFamily="49" charset="0"/>
              </a:rPr>
              <a:t>std</a:t>
            </a:r>
            <a:r>
              <a:rPr lang="en-CA" sz="1700" dirty="0">
                <a:latin typeface="Consolas" panose="020B0609020204030204" pitchFamily="49" charset="0"/>
                <a:cs typeface="Consolas" panose="020B0609020204030204" pitchFamily="49" charset="0"/>
              </a:rPr>
              <a:t>::</a:t>
            </a:r>
            <a:r>
              <a:rPr lang="en-CA" sz="1700" dirty="0" err="1">
                <a:latin typeface="Consolas" panose="020B0609020204030204" pitchFamily="49" charset="0"/>
                <a:cs typeface="Consolas" panose="020B0609020204030204" pitchFamily="49" charset="0"/>
              </a:rPr>
              <a:t>size_t</a:t>
            </a:r>
            <a:r>
              <a:rPr lang="en-CA" sz="1700" dirty="0">
                <a:latin typeface="Consolas" panose="020B0609020204030204" pitchFamily="49" charset="0"/>
                <a:cs typeface="Consolas" panose="020B0609020204030204" pitchFamily="49" charset="0"/>
              </a:rPr>
              <a:t> </a:t>
            </a:r>
            <a:r>
              <a:rPr lang="en-CA" sz="1700" dirty="0" err="1">
                <a:latin typeface="Consolas" panose="020B0609020204030204" pitchFamily="49" charset="0"/>
                <a:cs typeface="Consolas" panose="020B0609020204030204" pitchFamily="49" charset="0"/>
              </a:rPr>
              <a:t>const</a:t>
            </a:r>
            <a:r>
              <a:rPr lang="en-CA" sz="1700" dirty="0">
                <a:latin typeface="Consolas" panose="020B0609020204030204" pitchFamily="49" charset="0"/>
                <a:cs typeface="Consolas" panose="020B0609020204030204" pitchFamily="49" charset="0"/>
              </a:rPr>
              <a:t> capacity,</a:t>
            </a:r>
          </a:p>
          <a:p>
            <a:pPr marL="400050" lvl="1" indent="0">
              <a:buNone/>
            </a:pPr>
            <a:r>
              <a:rPr lang="en-CA" sz="1700" dirty="0">
                <a:latin typeface="Consolas" panose="020B0609020204030204" pitchFamily="49" charset="0"/>
                <a:cs typeface="Consolas" panose="020B0609020204030204" pitchFamily="49" charset="0"/>
              </a:rPr>
              <a:t>                           double </a:t>
            </a:r>
            <a:r>
              <a:rPr lang="en-CA" sz="1700" dirty="0" err="1">
                <a:latin typeface="Consolas" panose="020B0609020204030204" pitchFamily="49" charset="0"/>
                <a:cs typeface="Consolas" panose="020B0609020204030204" pitchFamily="49" charset="0"/>
              </a:rPr>
              <a:t>const</a:t>
            </a:r>
            <a:r>
              <a:rPr lang="en-CA" sz="1700" dirty="0">
                <a:latin typeface="Consolas" panose="020B0609020204030204" pitchFamily="49" charset="0"/>
                <a:cs typeface="Consolas" panose="020B0609020204030204" pitchFamily="49" charset="0"/>
              </a:rPr>
              <a:t> </a:t>
            </a:r>
            <a:r>
              <a:rPr lang="en-CA" sz="1700" dirty="0" smtClean="0">
                <a:latin typeface="Consolas" panose="020B0609020204030204" pitchFamily="49" charset="0"/>
                <a:cs typeface="Consolas" panose="020B0609020204030204" pitchFamily="49" charset="0"/>
              </a:rPr>
              <a:t>value );</a:t>
            </a:r>
            <a:endParaRPr lang="en-CA" sz="1700" dirty="0">
              <a:latin typeface="Consolas" panose="020B0609020204030204" pitchFamily="49" charset="0"/>
              <a:cs typeface="Consolas" panose="020B0609020204030204" pitchFamily="49" charset="0"/>
            </a:endParaRPr>
          </a:p>
          <a:p>
            <a:pPr marL="0" indent="0">
              <a:buNone/>
            </a:pPr>
            <a:endParaRPr lang="en-US"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7558919"/>
      </p:ext>
    </p:extLst>
  </p:cSld>
  <p:clrMapOvr>
    <a:masterClrMapping/>
  </p:clrMapOvr>
  <mc:AlternateContent xmlns:mc="http://schemas.openxmlformats.org/markup-compatibility/2006">
    <mc:Choice xmlns:p14="http://schemas.microsoft.com/office/powerpoint/2010/main" Requires="p14">
      <p:transition spd="slow" p14:dur="2000" advTm="24306"/>
    </mc:Choice>
    <mc:Fallback>
      <p:transition spd="slow" advTm="24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Searching sorted arrays</a:t>
            </a:r>
            <a:endParaRPr lang="en-CA" dirty="0"/>
          </a:p>
        </p:txBody>
      </p:sp>
      <p:sp>
        <p:nvSpPr>
          <p:cNvPr id="3" name="Content Placeholder 2"/>
          <p:cNvSpPr>
            <a:spLocks noGrp="1"/>
          </p:cNvSpPr>
          <p:nvPr>
            <p:ph idx="1"/>
          </p:nvPr>
        </p:nvSpPr>
        <p:spPr/>
        <p:txBody>
          <a:bodyPr>
            <a:normAutofit lnSpcReduction="10000"/>
          </a:bodyPr>
          <a:lstStyle/>
          <a:p>
            <a:r>
              <a:rPr lang="en-US" dirty="0" smtClean="0"/>
              <a:t>Suppose you are searching an array with capacity </a:t>
            </a:r>
            <a:r>
              <a:rPr lang="en-US" dirty="0" smtClean="0">
                <a:latin typeface="Consolas" panose="020B0609020204030204" pitchFamily="49" charset="0"/>
              </a:rPr>
              <a:t>100</a:t>
            </a:r>
            <a:r>
              <a:rPr lang="en-US" dirty="0"/>
              <a:t> for </a:t>
            </a:r>
            <a:r>
              <a:rPr lang="en-US" dirty="0" smtClean="0">
                <a:latin typeface="Consolas" panose="020B0609020204030204" pitchFamily="49" charset="0"/>
              </a:rPr>
              <a:t>9237.1</a:t>
            </a:r>
            <a:endParaRPr lang="en-US" dirty="0" smtClean="0"/>
          </a:p>
          <a:p>
            <a:pPr lvl="1"/>
            <a:r>
              <a:rPr lang="en-US" dirty="0" smtClean="0"/>
              <a:t>The value could be anywhere between index </a:t>
            </a:r>
            <a:r>
              <a:rPr lang="en-US" dirty="0" smtClean="0">
                <a:latin typeface="Consolas" panose="020B0609020204030204" pitchFamily="49" charset="0"/>
              </a:rPr>
              <a:t>0</a:t>
            </a:r>
            <a:r>
              <a:rPr lang="en-US" dirty="0" smtClean="0"/>
              <a:t> and </a:t>
            </a:r>
            <a:r>
              <a:rPr lang="en-US" dirty="0" smtClean="0">
                <a:latin typeface="Consolas" panose="020B0609020204030204" pitchFamily="49" charset="0"/>
              </a:rPr>
              <a:t>99</a:t>
            </a:r>
            <a:endParaRPr lang="en-CA" dirty="0" smtClean="0">
              <a:latin typeface="Consolas" panose="020B0609020204030204" pitchFamily="49" charset="0"/>
            </a:endParaRPr>
          </a:p>
          <a:p>
            <a:endParaRPr lang="en-US" dirty="0" smtClean="0"/>
          </a:p>
          <a:p>
            <a:r>
              <a:rPr lang="en-US" dirty="0" smtClean="0"/>
              <a:t>Suppose you guess the index </a:t>
            </a:r>
            <a:r>
              <a:rPr lang="en-US" dirty="0" smtClean="0">
                <a:latin typeface="Consolas" panose="020B0609020204030204" pitchFamily="49" charset="0"/>
              </a:rPr>
              <a:t>(0 + 99)/2 == 49</a:t>
            </a:r>
            <a:endParaRPr lang="en-US" dirty="0" smtClean="0"/>
          </a:p>
          <a:p>
            <a:pPr lvl="1"/>
            <a:r>
              <a:rPr lang="en-US" dirty="0" smtClean="0"/>
              <a:t>Check if </a:t>
            </a:r>
            <a:r>
              <a:rPr lang="en-US" dirty="0" smtClean="0">
                <a:latin typeface="Consolas" panose="020B0609020204030204" pitchFamily="49" charset="0"/>
              </a:rPr>
              <a:t>array[49] == value</a:t>
            </a:r>
          </a:p>
          <a:p>
            <a:pPr lvl="2"/>
            <a:r>
              <a:rPr lang="en-US" dirty="0" smtClean="0"/>
              <a:t>In the off chance this entry equals the value, great!</a:t>
            </a:r>
          </a:p>
          <a:p>
            <a:pPr lvl="1"/>
            <a:r>
              <a:rPr lang="en-US" dirty="0"/>
              <a:t>Check if </a:t>
            </a:r>
            <a:r>
              <a:rPr lang="en-US" dirty="0">
                <a:latin typeface="Consolas" panose="020B0609020204030204" pitchFamily="49" charset="0"/>
              </a:rPr>
              <a:t>array[49] </a:t>
            </a:r>
            <a:r>
              <a:rPr lang="en-US" dirty="0" smtClean="0">
                <a:latin typeface="Consolas" panose="020B0609020204030204" pitchFamily="49" charset="0"/>
              </a:rPr>
              <a:t>&lt; 9237.1</a:t>
            </a:r>
            <a:endParaRPr lang="en-US" dirty="0">
              <a:latin typeface="Consolas" panose="020B0609020204030204" pitchFamily="49" charset="0"/>
            </a:endParaRPr>
          </a:p>
          <a:p>
            <a:pPr lvl="2"/>
            <a:r>
              <a:rPr lang="en-US" dirty="0" smtClean="0"/>
              <a:t>We’re too low, so we are restricted to </a:t>
            </a:r>
            <a:r>
              <a:rPr lang="en-US" dirty="0" smtClean="0">
                <a:latin typeface="Consolas" panose="020B0609020204030204" pitchFamily="49" charset="0"/>
              </a:rPr>
              <a:t>50</a:t>
            </a:r>
            <a:r>
              <a:rPr lang="en-US" dirty="0" smtClean="0"/>
              <a:t> to </a:t>
            </a:r>
            <a:r>
              <a:rPr lang="en-US" dirty="0" smtClean="0">
                <a:latin typeface="Consolas" panose="020B0609020204030204" pitchFamily="49" charset="0"/>
              </a:rPr>
              <a:t>99</a:t>
            </a:r>
          </a:p>
          <a:p>
            <a:pPr lvl="2"/>
            <a:r>
              <a:rPr lang="en-US" dirty="0" smtClean="0"/>
              <a:t>Next time, inspect index </a:t>
            </a:r>
            <a:r>
              <a:rPr lang="en-US" dirty="0" smtClean="0">
                <a:latin typeface="Consolas" panose="020B0609020204030204" pitchFamily="49" charset="0"/>
              </a:rPr>
              <a:t>(50 + 99)/2 == 74</a:t>
            </a:r>
            <a:endParaRPr lang="en-CA" dirty="0" smtClean="0">
              <a:latin typeface="Consolas" panose="020B0609020204030204" pitchFamily="49" charset="0"/>
            </a:endParaRPr>
          </a:p>
          <a:p>
            <a:pPr lvl="1"/>
            <a:r>
              <a:rPr lang="en-US" dirty="0" smtClean="0"/>
              <a:t>Otherwise, </a:t>
            </a:r>
            <a:r>
              <a:rPr lang="en-US" dirty="0" smtClean="0">
                <a:latin typeface="Consolas" panose="020B0609020204030204" pitchFamily="49" charset="0"/>
              </a:rPr>
              <a:t>array[49</a:t>
            </a:r>
            <a:r>
              <a:rPr lang="en-US" dirty="0">
                <a:latin typeface="Consolas" panose="020B0609020204030204" pitchFamily="49" charset="0"/>
              </a:rPr>
              <a:t>] </a:t>
            </a:r>
            <a:r>
              <a:rPr lang="en-US" dirty="0" smtClean="0">
                <a:latin typeface="Consolas" panose="020B0609020204030204" pitchFamily="49" charset="0"/>
              </a:rPr>
              <a:t>&gt; </a:t>
            </a:r>
            <a:r>
              <a:rPr lang="en-US" dirty="0">
                <a:latin typeface="Consolas" panose="020B0609020204030204" pitchFamily="49" charset="0"/>
              </a:rPr>
              <a:t>9237.1</a:t>
            </a:r>
          </a:p>
          <a:p>
            <a:pPr lvl="2"/>
            <a:r>
              <a:rPr lang="en-US" dirty="0"/>
              <a:t>We’re too </a:t>
            </a:r>
            <a:r>
              <a:rPr lang="en-US" dirty="0" smtClean="0"/>
              <a:t>high, </a:t>
            </a:r>
            <a:r>
              <a:rPr lang="en-US" dirty="0"/>
              <a:t>so we are restricted to </a:t>
            </a:r>
            <a:r>
              <a:rPr lang="en-US" dirty="0" smtClean="0">
                <a:latin typeface="Consolas" panose="020B0609020204030204" pitchFamily="49" charset="0"/>
              </a:rPr>
              <a:t>0</a:t>
            </a:r>
            <a:r>
              <a:rPr lang="en-US" dirty="0" smtClean="0"/>
              <a:t> </a:t>
            </a:r>
            <a:r>
              <a:rPr lang="en-US" dirty="0"/>
              <a:t>to </a:t>
            </a:r>
            <a:r>
              <a:rPr lang="en-US" dirty="0" smtClean="0">
                <a:latin typeface="Consolas" panose="020B0609020204030204" pitchFamily="49" charset="0"/>
              </a:rPr>
              <a:t>48</a:t>
            </a:r>
            <a:endParaRPr lang="en-US" dirty="0">
              <a:latin typeface="Consolas" panose="020B0609020204030204" pitchFamily="49" charset="0"/>
            </a:endParaRPr>
          </a:p>
          <a:p>
            <a:pPr lvl="2"/>
            <a:r>
              <a:rPr lang="en-US" dirty="0"/>
              <a:t>Next time, inspect index </a:t>
            </a:r>
            <a:r>
              <a:rPr lang="en-US" dirty="0" smtClean="0">
                <a:latin typeface="Consolas" panose="020B0609020204030204" pitchFamily="49" charset="0"/>
              </a:rPr>
              <a:t>(0 </a:t>
            </a:r>
            <a:r>
              <a:rPr lang="en-US" dirty="0">
                <a:latin typeface="Consolas" panose="020B0609020204030204" pitchFamily="49" charset="0"/>
              </a:rPr>
              <a:t>+ </a:t>
            </a:r>
            <a:r>
              <a:rPr lang="en-US" dirty="0" smtClean="0">
                <a:latin typeface="Consolas" panose="020B0609020204030204" pitchFamily="49" charset="0"/>
              </a:rPr>
              <a:t>48)/</a:t>
            </a:r>
            <a:r>
              <a:rPr lang="en-US" dirty="0">
                <a:latin typeface="Consolas" panose="020B0609020204030204" pitchFamily="49" charset="0"/>
              </a:rPr>
              <a:t>2 == </a:t>
            </a:r>
            <a:r>
              <a:rPr lang="en-US" dirty="0" smtClean="0">
                <a:latin typeface="Consolas" panose="020B0609020204030204" pitchFamily="49" charset="0"/>
              </a:rPr>
              <a:t>24</a:t>
            </a:r>
            <a:endParaRPr lang="en-CA" dirty="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46788814"/>
      </p:ext>
    </p:extLst>
  </p:cSld>
  <p:clrMapOvr>
    <a:masterClrMapping/>
  </p:clrMapOvr>
  <mc:AlternateContent xmlns:mc="http://schemas.openxmlformats.org/markup-compatibility/2006">
    <mc:Choice xmlns:p14="http://schemas.microsoft.com/office/powerpoint/2010/main" Requires="p14">
      <p:transition spd="slow" p14:dur="2000" advTm="136350"/>
    </mc:Choice>
    <mc:Fallback>
      <p:transition spd="slow" advTm="136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Implementing the binary search</a:t>
            </a:r>
            <a:endParaRPr lang="en-CA" dirty="0"/>
          </a:p>
        </p:txBody>
      </p:sp>
      <p:sp>
        <p:nvSpPr>
          <p:cNvPr id="3" name="Content Placeholder 2"/>
          <p:cNvSpPr>
            <a:spLocks noGrp="1"/>
          </p:cNvSpPr>
          <p:nvPr>
            <p:ph idx="1"/>
          </p:nvPr>
        </p:nvSpPr>
        <p:spPr/>
        <p:txBody>
          <a:bodyPr>
            <a:normAutofit lnSpcReduction="10000"/>
          </a:bodyPr>
          <a:lstStyle/>
          <a:p>
            <a:r>
              <a:rPr lang="en-US" dirty="0" smtClean="0"/>
              <a:t>We will start by checking the array is sorted,</a:t>
            </a:r>
          </a:p>
          <a:p>
            <a:pPr marL="0" indent="0">
              <a:buNone/>
            </a:pPr>
            <a:r>
              <a:rPr lang="en-US" dirty="0"/>
              <a:t>	</a:t>
            </a:r>
            <a:r>
              <a:rPr lang="en-US" dirty="0" smtClean="0"/>
              <a:t>and setting the bounds</a:t>
            </a:r>
          </a:p>
          <a:p>
            <a:pPr marL="400050" lvl="1" indent="0">
              <a:buNone/>
            </a:pPr>
            <a:r>
              <a:rPr lang="en-US" sz="1500" dirty="0" smtClean="0">
                <a:latin typeface="Consolas" panose="020B0609020204030204" pitchFamily="49" charset="0"/>
                <a:cs typeface="Consolas" panose="020B0609020204030204" pitchFamily="49" charset="0"/>
              </a:rPr>
              <a:t>    assert( </a:t>
            </a:r>
            <a:r>
              <a:rPr lang="en-US" sz="1500" dirty="0" err="1" smtClean="0">
                <a:latin typeface="Consolas" panose="020B0609020204030204" pitchFamily="49" charset="0"/>
                <a:cs typeface="Consolas" panose="020B0609020204030204" pitchFamily="49" charset="0"/>
              </a:rPr>
              <a:t>is_sorted</a:t>
            </a:r>
            <a:r>
              <a:rPr lang="en-US" sz="1500" dirty="0" smtClean="0">
                <a:latin typeface="Consolas" panose="020B0609020204030204" pitchFamily="49" charset="0"/>
                <a:cs typeface="Consolas" panose="020B0609020204030204" pitchFamily="49" charset="0"/>
              </a:rPr>
              <a:t>( array, capacity ) == capacity );</a:t>
            </a: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lower_index</a:t>
            </a:r>
            <a:r>
              <a:rPr lang="en-US" sz="1500" dirty="0" smtClean="0">
                <a:latin typeface="Consolas" panose="020B0609020204030204" pitchFamily="49" charset="0"/>
                <a:cs typeface="Consolas" panose="020B0609020204030204" pitchFamily="49" charset="0"/>
              </a:rPr>
              <a:t>{0};</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upper_index</a:t>
            </a:r>
            <a:r>
              <a:rPr lang="en-US" sz="1500" dirty="0" smtClean="0">
                <a:latin typeface="Consolas" panose="020B0609020204030204" pitchFamily="49" charset="0"/>
                <a:cs typeface="Consolas" panose="020B0609020204030204" pitchFamily="49" charset="0"/>
              </a:rPr>
              <a:t>{capacity - 1};</a:t>
            </a:r>
            <a:endParaRPr lang="en-CA" sz="1500" dirty="0">
              <a:latin typeface="Consolas" panose="020B0609020204030204" pitchFamily="49" charset="0"/>
              <a:cs typeface="Consolas" panose="020B0609020204030204" pitchFamily="49" charset="0"/>
            </a:endParaRPr>
          </a:p>
          <a:p>
            <a:pPr marL="0" indent="0">
              <a:buNone/>
            </a:pPr>
            <a:endParaRPr lang="en-US" sz="1500" dirty="0" smtClean="0"/>
          </a:p>
        </p:txBody>
      </p:sp>
      <p:sp>
        <p:nvSpPr>
          <p:cNvPr id="7" name="Rounded Rectangle 6"/>
          <p:cNvSpPr/>
          <p:nvPr/>
        </p:nvSpPr>
        <p:spPr>
          <a:xfrm>
            <a:off x="1272695" y="2217032"/>
            <a:ext cx="5544616"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ounded Rectangle 5"/>
          <p:cNvSpPr/>
          <p:nvPr/>
        </p:nvSpPr>
        <p:spPr>
          <a:xfrm>
            <a:off x="1278294" y="2743604"/>
            <a:ext cx="4085794" cy="5413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47509641"/>
      </p:ext>
    </p:extLst>
  </p:cSld>
  <p:clrMapOvr>
    <a:masterClrMapping/>
  </p:clrMapOvr>
  <mc:AlternateContent xmlns:mc="http://schemas.openxmlformats.org/markup-compatibility/2006">
    <mc:Choice xmlns:p14="http://schemas.microsoft.com/office/powerpoint/2010/main" Requires="p14">
      <p:transition spd="slow" p14:dur="2000" advTm="103978"/>
    </mc:Choice>
    <mc:Fallback>
      <p:transition spd="slow" advTm="103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7" grpId="0" animBg="1"/>
      <p:bldP spid="7" grpId="1"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Implementing the binary search</a:t>
            </a:r>
            <a:endParaRPr lang="en-CA" dirty="0"/>
          </a:p>
        </p:txBody>
      </p:sp>
      <p:sp>
        <p:nvSpPr>
          <p:cNvPr id="3" name="Content Placeholder 2"/>
          <p:cNvSpPr>
            <a:spLocks noGrp="1"/>
          </p:cNvSpPr>
          <p:nvPr>
            <p:ph idx="1"/>
          </p:nvPr>
        </p:nvSpPr>
        <p:spPr/>
        <p:txBody>
          <a:bodyPr>
            <a:normAutofit lnSpcReduction="10000"/>
          </a:bodyPr>
          <a:lstStyle/>
          <a:p>
            <a:r>
              <a:rPr lang="en-US" dirty="0" smtClean="0"/>
              <a:t>We cannot use a for loop, so we’ll have to use a while loop</a:t>
            </a:r>
          </a:p>
          <a:p>
            <a:pPr marL="0" indent="0">
              <a:buNone/>
            </a:pPr>
            <a:r>
              <a:rPr lang="en-US" dirty="0"/>
              <a:t> </a:t>
            </a:r>
            <a:r>
              <a:rPr lang="en-US" dirty="0" smtClean="0"/>
              <a:t>          </a:t>
            </a:r>
            <a:r>
              <a:rPr lang="en-US" b="1" dirty="0" smtClean="0"/>
              <a:t>–</a:t>
            </a:r>
            <a:r>
              <a:rPr lang="en-US" dirty="0" smtClean="0"/>
              <a:t> We’ll hold off on the condition</a:t>
            </a:r>
          </a:p>
          <a:p>
            <a:pPr marL="400050" lvl="1" indent="0">
              <a:buNone/>
            </a:pPr>
            <a:r>
              <a:rPr lang="en-US" sz="1500" dirty="0" smtClean="0">
                <a:latin typeface="Consolas" panose="020B0609020204030204" pitchFamily="49" charset="0"/>
                <a:cs typeface="Consolas" panose="020B0609020204030204" pitchFamily="49" charset="0"/>
              </a:rPr>
              <a:t>    assert( </a:t>
            </a:r>
            <a:r>
              <a:rPr lang="en-US" sz="1500" dirty="0" err="1" smtClean="0">
                <a:latin typeface="Consolas" panose="020B0609020204030204" pitchFamily="49" charset="0"/>
                <a:cs typeface="Consolas" panose="020B0609020204030204" pitchFamily="49" charset="0"/>
              </a:rPr>
              <a:t>is_sorted</a:t>
            </a:r>
            <a:r>
              <a:rPr lang="en-US" sz="1500" dirty="0" smtClean="0">
                <a:latin typeface="Consolas" panose="020B0609020204030204" pitchFamily="49" charset="0"/>
                <a:cs typeface="Consolas" panose="020B0609020204030204" pitchFamily="49" charset="0"/>
              </a:rPr>
              <a:t>( array, capacity ) == capacity );</a:t>
            </a: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lower_index</a:t>
            </a:r>
            <a:r>
              <a:rPr lang="en-US" sz="1500" dirty="0" smtClean="0">
                <a:latin typeface="Consolas" panose="020B0609020204030204" pitchFamily="49" charset="0"/>
                <a:cs typeface="Consolas" panose="020B0609020204030204" pitchFamily="49" charset="0"/>
              </a:rPr>
              <a:t>{0};</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upper_index</a:t>
            </a:r>
            <a:r>
              <a:rPr lang="en-US" sz="1500" dirty="0" smtClean="0">
                <a:latin typeface="Consolas" panose="020B0609020204030204" pitchFamily="49" charset="0"/>
                <a:cs typeface="Consolas" panose="020B0609020204030204" pitchFamily="49" charset="0"/>
              </a:rPr>
              <a:t>{capacity - 1};</a:t>
            </a: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while ( ... ) {</a:t>
            </a:r>
          </a:p>
          <a:p>
            <a:pPr marL="400050" lvl="1" indent="0">
              <a:buNone/>
            </a:pPr>
            <a:endParaRPr lang="en-US" sz="1500" dirty="0" smtClean="0">
              <a:latin typeface="Consolas" panose="020B0609020204030204" pitchFamily="49" charset="0"/>
              <a:cs typeface="Consolas" panose="020B0609020204030204" pitchFamily="49" charset="0"/>
            </a:endParaRP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endParaRPr lang="en-US" sz="1500" dirty="0" smtClean="0">
              <a:latin typeface="Consolas" panose="020B0609020204030204" pitchFamily="49" charset="0"/>
              <a:cs typeface="Consolas" panose="020B0609020204030204" pitchFamily="49" charset="0"/>
            </a:endParaRP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endParaRPr lang="en-US" sz="1500" dirty="0" smtClean="0">
              <a:latin typeface="Consolas" panose="020B0609020204030204" pitchFamily="49" charset="0"/>
              <a:cs typeface="Consolas" panose="020B0609020204030204" pitchFamily="49" charset="0"/>
            </a:endParaRPr>
          </a:p>
          <a:p>
            <a:pPr marL="400050" lvl="1" indent="0">
              <a:buNone/>
            </a:pPr>
            <a:endParaRPr lang="en-US" sz="1500" dirty="0" smtClean="0">
              <a:latin typeface="Consolas" panose="020B0609020204030204" pitchFamily="49" charset="0"/>
              <a:cs typeface="Consolas" panose="020B0609020204030204" pitchFamily="49" charset="0"/>
            </a:endParaRPr>
          </a:p>
          <a:p>
            <a:pPr marL="400050" lvl="1" indent="0">
              <a:buNone/>
            </a:pPr>
            <a:endParaRPr lang="en-US" sz="1500" dirty="0" smtClean="0">
              <a:latin typeface="Consolas" panose="020B0609020204030204" pitchFamily="49" charset="0"/>
              <a:cs typeface="Consolas" panose="020B0609020204030204" pitchFamily="49" charset="0"/>
            </a:endParaRPr>
          </a:p>
          <a:p>
            <a:pPr marL="400050" lvl="1" indent="0">
              <a:buNone/>
            </a:pPr>
            <a:endParaRPr lang="en-US" sz="1500" dirty="0" smtClean="0">
              <a:latin typeface="Consolas" panose="020B0609020204030204" pitchFamily="49" charset="0"/>
              <a:cs typeface="Consolas" panose="020B0609020204030204" pitchFamily="49" charset="0"/>
            </a:endParaRP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a:t>
            </a:r>
          </a:p>
        </p:txBody>
      </p:sp>
      <p:sp>
        <p:nvSpPr>
          <p:cNvPr id="6" name="Rounded Rectangle 5"/>
          <p:cNvSpPr/>
          <p:nvPr/>
        </p:nvSpPr>
        <p:spPr>
          <a:xfrm>
            <a:off x="1043608" y="3473014"/>
            <a:ext cx="7045805" cy="286428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85126740"/>
      </p:ext>
    </p:extLst>
  </p:cSld>
  <p:clrMapOvr>
    <a:masterClrMapping/>
  </p:clrMapOvr>
  <mc:AlternateContent xmlns:mc="http://schemas.openxmlformats.org/markup-compatibility/2006">
    <mc:Choice xmlns:p14="http://schemas.microsoft.com/office/powerpoint/2010/main" Requires="p14">
      <p:transition spd="slow" p14:dur="2000" advTm="31874"/>
    </mc:Choice>
    <mc:Fallback>
      <p:transition spd="slow" advTm="31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Implementing the binary search</a:t>
            </a:r>
            <a:endParaRPr lang="en-CA" dirty="0"/>
          </a:p>
        </p:txBody>
      </p:sp>
      <p:sp>
        <p:nvSpPr>
          <p:cNvPr id="3" name="Content Placeholder 2"/>
          <p:cNvSpPr>
            <a:spLocks noGrp="1"/>
          </p:cNvSpPr>
          <p:nvPr>
            <p:ph idx="1"/>
          </p:nvPr>
        </p:nvSpPr>
        <p:spPr/>
        <p:txBody>
          <a:bodyPr>
            <a:normAutofit lnSpcReduction="10000"/>
          </a:bodyPr>
          <a:lstStyle/>
          <a:p>
            <a:r>
              <a:rPr lang="en-US" dirty="0" smtClean="0"/>
              <a:t>First, we will calculate the average of the lower and upper indices</a:t>
            </a:r>
          </a:p>
          <a:p>
            <a:pPr marL="0" indent="0">
              <a:buNone/>
            </a:pPr>
            <a:endParaRPr lang="en-US" dirty="0" smtClean="0"/>
          </a:p>
          <a:p>
            <a:pPr marL="400050" lvl="1" indent="0">
              <a:buNone/>
            </a:pPr>
            <a:r>
              <a:rPr lang="en-US" sz="1500" dirty="0" smtClean="0">
                <a:latin typeface="Consolas" panose="020B0609020204030204" pitchFamily="49" charset="0"/>
                <a:cs typeface="Consolas" panose="020B0609020204030204" pitchFamily="49" charset="0"/>
              </a:rPr>
              <a:t>    assert( </a:t>
            </a:r>
            <a:r>
              <a:rPr lang="en-US" sz="1500" dirty="0" err="1" smtClean="0">
                <a:latin typeface="Consolas" panose="020B0609020204030204" pitchFamily="49" charset="0"/>
                <a:cs typeface="Consolas" panose="020B0609020204030204" pitchFamily="49" charset="0"/>
              </a:rPr>
              <a:t>is_sorted</a:t>
            </a:r>
            <a:r>
              <a:rPr lang="en-US" sz="1500" dirty="0" smtClean="0">
                <a:latin typeface="Consolas" panose="020B0609020204030204" pitchFamily="49" charset="0"/>
                <a:cs typeface="Consolas" panose="020B0609020204030204" pitchFamily="49" charset="0"/>
              </a:rPr>
              <a:t>( array, capacity ) == capacity );</a:t>
            </a: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lower_index</a:t>
            </a:r>
            <a:r>
              <a:rPr lang="en-US" sz="1500" dirty="0" smtClean="0">
                <a:latin typeface="Consolas" panose="020B0609020204030204" pitchFamily="49" charset="0"/>
                <a:cs typeface="Consolas" panose="020B0609020204030204" pitchFamily="49" charset="0"/>
              </a:rPr>
              <a:t>{0};</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upper_index</a:t>
            </a:r>
            <a:r>
              <a:rPr lang="en-US" sz="1500" dirty="0" smtClean="0">
                <a:latin typeface="Consolas" panose="020B0609020204030204" pitchFamily="49" charset="0"/>
                <a:cs typeface="Consolas" panose="020B0609020204030204" pitchFamily="49" charset="0"/>
              </a:rPr>
              <a:t>{capacity - 1};</a:t>
            </a: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while ( ... ) {</a:t>
            </a:r>
          </a:p>
          <a:p>
            <a:pPr marL="400050" lvl="1" indent="0">
              <a:buNone/>
            </a:pPr>
            <a:r>
              <a:rPr lang="en-US" sz="1500" dirty="0">
                <a:latin typeface="Consolas" panose="020B0609020204030204" pitchFamily="49" charset="0"/>
                <a:cs typeface="Consolas" panose="020B0609020204030204" pitchFamily="49" charset="0"/>
              </a:rPr>
              <a:t> </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std</a:t>
            </a:r>
            <a:r>
              <a:rPr lang="en-US" sz="1500" dirty="0" smtClean="0">
                <a:latin typeface="Consolas" panose="020B0609020204030204" pitchFamily="49" charset="0"/>
                <a:cs typeface="Consolas" panose="020B0609020204030204" pitchFamily="49" charset="0"/>
              </a:rPr>
              <a:t>::</a:t>
            </a:r>
            <a:r>
              <a:rPr lang="en-US" sz="1500" dirty="0" err="1" smtClean="0">
                <a:latin typeface="Consolas" panose="020B0609020204030204" pitchFamily="49" charset="0"/>
                <a:cs typeface="Consolas" panose="020B0609020204030204" pitchFamily="49" charset="0"/>
              </a:rPr>
              <a:t>size_t</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average_index</a:t>
            </a:r>
            <a:r>
              <a:rPr lang="en-US" sz="1500" dirty="0" smtClean="0">
                <a:latin typeface="Consolas" panose="020B0609020204030204" pitchFamily="49" charset="0"/>
                <a:cs typeface="Consolas" panose="020B0609020204030204" pitchFamily="49" charset="0"/>
              </a:rPr>
              <a:t>{ (</a:t>
            </a:r>
            <a:r>
              <a:rPr lang="en-US" sz="1500" dirty="0" err="1" smtClean="0">
                <a:latin typeface="Consolas" panose="020B0609020204030204" pitchFamily="49" charset="0"/>
                <a:cs typeface="Consolas" panose="020B0609020204030204" pitchFamily="49" charset="0"/>
              </a:rPr>
              <a:t>lower_index</a:t>
            </a:r>
            <a:r>
              <a:rPr lang="en-US" sz="1500" dirty="0" smtClean="0">
                <a:latin typeface="Consolas" panose="020B0609020204030204" pitchFamily="49" charset="0"/>
                <a:cs typeface="Consolas" panose="020B0609020204030204" pitchFamily="49" charset="0"/>
              </a:rPr>
              <a:t> + </a:t>
            </a:r>
            <a:r>
              <a:rPr lang="en-US" sz="1500" dirty="0" err="1" smtClean="0">
                <a:latin typeface="Consolas" panose="020B0609020204030204" pitchFamily="49" charset="0"/>
                <a:cs typeface="Consolas" panose="020B0609020204030204" pitchFamily="49" charset="0"/>
              </a:rPr>
              <a:t>upper_index</a:t>
            </a:r>
            <a:r>
              <a:rPr lang="en-US" sz="1500" dirty="0" smtClean="0">
                <a:latin typeface="Consolas" panose="020B0609020204030204" pitchFamily="49" charset="0"/>
                <a:cs typeface="Consolas" panose="020B0609020204030204" pitchFamily="49" charset="0"/>
              </a:rPr>
              <a:t>)/2 };</a:t>
            </a: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endParaRPr lang="en-US" sz="1500" dirty="0" smtClean="0">
              <a:latin typeface="Consolas" panose="020B0609020204030204" pitchFamily="49" charset="0"/>
              <a:cs typeface="Consolas" panose="020B0609020204030204" pitchFamily="49" charset="0"/>
            </a:endParaRP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endParaRPr lang="en-US" sz="1500" dirty="0" smtClean="0">
              <a:latin typeface="Consolas" panose="020B0609020204030204" pitchFamily="49" charset="0"/>
              <a:cs typeface="Consolas" panose="020B0609020204030204" pitchFamily="49" charset="0"/>
            </a:endParaRPr>
          </a:p>
          <a:p>
            <a:pPr marL="400050" lvl="1" indent="0">
              <a:buNone/>
            </a:pPr>
            <a:endParaRPr lang="en-US" sz="1500" dirty="0" smtClean="0">
              <a:latin typeface="Consolas" panose="020B0609020204030204" pitchFamily="49" charset="0"/>
              <a:cs typeface="Consolas" panose="020B0609020204030204" pitchFamily="49" charset="0"/>
            </a:endParaRPr>
          </a:p>
          <a:p>
            <a:pPr marL="400050" lvl="1" indent="0">
              <a:buNone/>
            </a:pPr>
            <a:endParaRPr lang="en-US" sz="1500" dirty="0" smtClean="0">
              <a:latin typeface="Consolas" panose="020B0609020204030204" pitchFamily="49" charset="0"/>
              <a:cs typeface="Consolas" panose="020B0609020204030204" pitchFamily="49" charset="0"/>
            </a:endParaRPr>
          </a:p>
          <a:p>
            <a:pPr marL="400050" lvl="1" indent="0">
              <a:buNone/>
            </a:pPr>
            <a:endParaRPr lang="en-US" sz="1500" dirty="0" smtClean="0">
              <a:latin typeface="Consolas" panose="020B0609020204030204" pitchFamily="49" charset="0"/>
              <a:cs typeface="Consolas" panose="020B0609020204030204" pitchFamily="49" charset="0"/>
            </a:endParaRPr>
          </a:p>
          <a:p>
            <a:pPr marL="400050" lvl="1" indent="0">
              <a:buNone/>
            </a:pPr>
            <a:endParaRPr lang="en-US" sz="1500" dirty="0">
              <a:latin typeface="Consolas" panose="020B0609020204030204" pitchFamily="49" charset="0"/>
              <a:cs typeface="Consolas" panose="020B0609020204030204" pitchFamily="49" charset="0"/>
            </a:endParaRPr>
          </a:p>
          <a:p>
            <a:pPr marL="400050" lvl="1" indent="0">
              <a:buNone/>
            </a:pPr>
            <a:r>
              <a:rPr lang="en-US" sz="1500" dirty="0" smtClean="0">
                <a:latin typeface="Consolas" panose="020B0609020204030204" pitchFamily="49" charset="0"/>
                <a:cs typeface="Consolas" panose="020B0609020204030204" pitchFamily="49" charset="0"/>
              </a:rPr>
              <a:t>    }</a:t>
            </a:r>
          </a:p>
        </p:txBody>
      </p:sp>
      <p:sp>
        <p:nvSpPr>
          <p:cNvPr id="6" name="Rounded Rectangle 5"/>
          <p:cNvSpPr/>
          <p:nvPr/>
        </p:nvSpPr>
        <p:spPr>
          <a:xfrm>
            <a:off x="1719673" y="3751715"/>
            <a:ext cx="6253717" cy="31602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83192643"/>
      </p:ext>
    </p:extLst>
  </p:cSld>
  <p:clrMapOvr>
    <a:masterClrMapping/>
  </p:clrMapOvr>
  <mc:AlternateContent xmlns:mc="http://schemas.openxmlformats.org/markup-compatibility/2006">
    <mc:Choice xmlns:p14="http://schemas.microsoft.com/office/powerpoint/2010/main" Requires="p14">
      <p:transition spd="slow" p14:dur="2000" advTm="16303"/>
    </mc:Choice>
    <mc:Fallback>
      <p:transition spd="slow" advTm="16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8|16.1|4.8"/>
</p:tagLst>
</file>

<file path=ppt/tags/tag10.xml><?xml version="1.0" encoding="utf-8"?>
<p:tagLst xmlns:a="http://schemas.openxmlformats.org/drawingml/2006/main" xmlns:r="http://schemas.openxmlformats.org/officeDocument/2006/relationships" xmlns:p="http://schemas.openxmlformats.org/presentationml/2006/main">
  <p:tag name="TIMING" val="|5.6"/>
</p:tagLst>
</file>

<file path=ppt/tags/tag11.xml><?xml version="1.0" encoding="utf-8"?>
<p:tagLst xmlns:a="http://schemas.openxmlformats.org/drawingml/2006/main" xmlns:r="http://schemas.openxmlformats.org/officeDocument/2006/relationships" xmlns:p="http://schemas.openxmlformats.org/presentationml/2006/main">
  <p:tag name="TIMING" val="|5.3"/>
</p:tagLst>
</file>

<file path=ppt/tags/tag12.xml><?xml version="1.0" encoding="utf-8"?>
<p:tagLst xmlns:a="http://schemas.openxmlformats.org/drawingml/2006/main" xmlns:r="http://schemas.openxmlformats.org/officeDocument/2006/relationships" xmlns:p="http://schemas.openxmlformats.org/presentationml/2006/main">
  <p:tag name="TIMING" val="|9.3|13.7|17.3"/>
</p:tagLst>
</file>

<file path=ppt/tags/tag13.xml><?xml version="1.0" encoding="utf-8"?>
<p:tagLst xmlns:a="http://schemas.openxmlformats.org/drawingml/2006/main" xmlns:r="http://schemas.openxmlformats.org/officeDocument/2006/relationships" xmlns:p="http://schemas.openxmlformats.org/presentationml/2006/main">
  <p:tag name="TIMING" val="|8|7.8|5"/>
</p:tagLst>
</file>

<file path=ppt/tags/tag14.xml><?xml version="1.0" encoding="utf-8"?>
<p:tagLst xmlns:a="http://schemas.openxmlformats.org/drawingml/2006/main" xmlns:r="http://schemas.openxmlformats.org/officeDocument/2006/relationships" xmlns:p="http://schemas.openxmlformats.org/presentationml/2006/main">
  <p:tag name="TIMING" val="|4.6|10.4|23.2|18.3"/>
</p:tagLst>
</file>

<file path=ppt/tags/tag15.xml><?xml version="1.0" encoding="utf-8"?>
<p:tagLst xmlns:a="http://schemas.openxmlformats.org/drawingml/2006/main" xmlns:r="http://schemas.openxmlformats.org/officeDocument/2006/relationships" xmlns:p="http://schemas.openxmlformats.org/presentationml/2006/main">
  <p:tag name="TIMING" val="|20.5|19|14.1|16.7"/>
</p:tagLst>
</file>

<file path=ppt/tags/tag16.xml><?xml version="1.0" encoding="utf-8"?>
<p:tagLst xmlns:a="http://schemas.openxmlformats.org/drawingml/2006/main" xmlns:r="http://schemas.openxmlformats.org/officeDocument/2006/relationships" xmlns:p="http://schemas.openxmlformats.org/presentationml/2006/main">
  <p:tag name="TIMING" val="|19.9|15.4|14.8|11.7"/>
</p:tagLst>
</file>

<file path=ppt/tags/tag17.xml><?xml version="1.0" encoding="utf-8"?>
<p:tagLst xmlns:a="http://schemas.openxmlformats.org/drawingml/2006/main" xmlns:r="http://schemas.openxmlformats.org/officeDocument/2006/relationships" xmlns:p="http://schemas.openxmlformats.org/presentationml/2006/main">
  <p:tag name="TIMING" val="|10.4|13.6"/>
</p:tagLst>
</file>

<file path=ppt/tags/tag18.xml><?xml version="1.0" encoding="utf-8"?>
<p:tagLst xmlns:a="http://schemas.openxmlformats.org/drawingml/2006/main" xmlns:r="http://schemas.openxmlformats.org/officeDocument/2006/relationships" xmlns:p="http://schemas.openxmlformats.org/presentationml/2006/main">
  <p:tag name="TIMING" val="|9.5|7.2"/>
</p:tagLst>
</file>

<file path=ppt/tags/tag19.xml><?xml version="1.0" encoding="utf-8"?>
<p:tagLst xmlns:a="http://schemas.openxmlformats.org/drawingml/2006/main" xmlns:r="http://schemas.openxmlformats.org/officeDocument/2006/relationships" xmlns:p="http://schemas.openxmlformats.org/presentationml/2006/main">
  <p:tag name="TIMING" val="|11.8|11.9|11.3|18|13.6|13.9"/>
</p:tagLst>
</file>

<file path=ppt/tags/tag2.xml><?xml version="1.0" encoding="utf-8"?>
<p:tagLst xmlns:a="http://schemas.openxmlformats.org/drawingml/2006/main" xmlns:r="http://schemas.openxmlformats.org/officeDocument/2006/relationships" xmlns:p="http://schemas.openxmlformats.org/presentationml/2006/main">
  <p:tag name="TIMING" val="|11.6|17.9|3.5|20.6|20|15.1"/>
</p:tagLst>
</file>

<file path=ppt/tags/tag20.xml><?xml version="1.0" encoding="utf-8"?>
<p:tagLst xmlns:a="http://schemas.openxmlformats.org/drawingml/2006/main" xmlns:r="http://schemas.openxmlformats.org/officeDocument/2006/relationships" xmlns:p="http://schemas.openxmlformats.org/presentationml/2006/main">
  <p:tag name="TIMING" val="|7.4|7.2|2.7|3|2.4|3"/>
</p:tagLst>
</file>

<file path=ppt/tags/tag21.xml><?xml version="1.0" encoding="utf-8"?>
<p:tagLst xmlns:a="http://schemas.openxmlformats.org/drawingml/2006/main" xmlns:r="http://schemas.openxmlformats.org/officeDocument/2006/relationships" xmlns:p="http://schemas.openxmlformats.org/presentationml/2006/main">
  <p:tag name="TIMING" val="|10.7"/>
</p:tagLst>
</file>

<file path=ppt/tags/tag22.xml><?xml version="1.0" encoding="utf-8"?>
<p:tagLst xmlns:a="http://schemas.openxmlformats.org/drawingml/2006/main" xmlns:r="http://schemas.openxmlformats.org/officeDocument/2006/relationships" xmlns:p="http://schemas.openxmlformats.org/presentationml/2006/main">
  <p:tag name="TIMING" val="|9.5|12.1"/>
</p:tagLst>
</file>

<file path=ppt/tags/tag23.xml><?xml version="1.0" encoding="utf-8"?>
<p:tagLst xmlns:a="http://schemas.openxmlformats.org/drawingml/2006/main" xmlns:r="http://schemas.openxmlformats.org/officeDocument/2006/relationships" xmlns:p="http://schemas.openxmlformats.org/presentationml/2006/main">
  <p:tag name="TIMING" val="|29.1|35.3|4.2|12.5"/>
</p:tagLst>
</file>

<file path=ppt/tags/tag24.xml><?xml version="1.0" encoding="utf-8"?>
<p:tagLst xmlns:a="http://schemas.openxmlformats.org/drawingml/2006/main" xmlns:r="http://schemas.openxmlformats.org/officeDocument/2006/relationships" xmlns:p="http://schemas.openxmlformats.org/presentationml/2006/main">
  <p:tag name="TIMING" val="|23.2|23.9|21.7|15.7"/>
</p:tagLst>
</file>

<file path=ppt/tags/tag25.xml><?xml version="1.0" encoding="utf-8"?>
<p:tagLst xmlns:a="http://schemas.openxmlformats.org/drawingml/2006/main" xmlns:r="http://schemas.openxmlformats.org/officeDocument/2006/relationships" xmlns:p="http://schemas.openxmlformats.org/presentationml/2006/main">
  <p:tag name="TIMING" val="|29.5"/>
</p:tagLst>
</file>

<file path=ppt/tags/tag26.xml><?xml version="1.0" encoding="utf-8"?>
<p:tagLst xmlns:a="http://schemas.openxmlformats.org/drawingml/2006/main" xmlns:r="http://schemas.openxmlformats.org/officeDocument/2006/relationships" xmlns:p="http://schemas.openxmlformats.org/presentationml/2006/main">
  <p:tag name="TIMING" val="|23|13.3|7.7|5.4|6.3"/>
</p:tagLst>
</file>

<file path=ppt/tags/tag27.xml><?xml version="1.0" encoding="utf-8"?>
<p:tagLst xmlns:a="http://schemas.openxmlformats.org/drawingml/2006/main" xmlns:r="http://schemas.openxmlformats.org/officeDocument/2006/relationships" xmlns:p="http://schemas.openxmlformats.org/presentationml/2006/main">
  <p:tag name="TIMING" val="|46.9"/>
</p:tagLst>
</file>

<file path=ppt/tags/tag28.xml><?xml version="1.0" encoding="utf-8"?>
<p:tagLst xmlns:a="http://schemas.openxmlformats.org/drawingml/2006/main" xmlns:r="http://schemas.openxmlformats.org/officeDocument/2006/relationships" xmlns:p="http://schemas.openxmlformats.org/presentationml/2006/main">
  <p:tag name="TIMING" val="|15.8|8.7|8|7.7|42.2|72.9"/>
</p:tagLst>
</file>

<file path=ppt/tags/tag29.xml><?xml version="1.0" encoding="utf-8"?>
<p:tagLst xmlns:a="http://schemas.openxmlformats.org/drawingml/2006/main" xmlns:r="http://schemas.openxmlformats.org/officeDocument/2006/relationships" xmlns:p="http://schemas.openxmlformats.org/presentationml/2006/main">
  <p:tag name="TIMING" val="|7.8|8.1|6|20.4|10.3|14.1|14.5|8|14.8"/>
</p:tagLst>
</file>

<file path=ppt/tags/tag3.xml><?xml version="1.0" encoding="utf-8"?>
<p:tagLst xmlns:a="http://schemas.openxmlformats.org/drawingml/2006/main" xmlns:r="http://schemas.openxmlformats.org/officeDocument/2006/relationships" xmlns:p="http://schemas.openxmlformats.org/presentationml/2006/main">
  <p:tag name="TIMING" val="|15.4|11"/>
</p:tagLst>
</file>

<file path=ppt/tags/tag30.xml><?xml version="1.0" encoding="utf-8"?>
<p:tagLst xmlns:a="http://schemas.openxmlformats.org/drawingml/2006/main" xmlns:r="http://schemas.openxmlformats.org/officeDocument/2006/relationships" xmlns:p="http://schemas.openxmlformats.org/presentationml/2006/main">
  <p:tag name="TIMING" val="|18.7|12.6|18"/>
</p:tagLst>
</file>

<file path=ppt/tags/tag4.xml><?xml version="1.0" encoding="utf-8"?>
<p:tagLst xmlns:a="http://schemas.openxmlformats.org/drawingml/2006/main" xmlns:r="http://schemas.openxmlformats.org/officeDocument/2006/relationships" xmlns:p="http://schemas.openxmlformats.org/presentationml/2006/main">
  <p:tag name="TIMING" val="|26.1|15.7|15.9|7.1|13.5|16|9.6|18.8"/>
</p:tagLst>
</file>

<file path=ppt/tags/tag5.xml><?xml version="1.0" encoding="utf-8"?>
<p:tagLst xmlns:a="http://schemas.openxmlformats.org/drawingml/2006/main" xmlns:r="http://schemas.openxmlformats.org/officeDocument/2006/relationships" xmlns:p="http://schemas.openxmlformats.org/presentationml/2006/main">
  <p:tag name="TIMING" val="|8.8|73.8"/>
</p:tagLst>
</file>

<file path=ppt/tags/tag6.xml><?xml version="1.0" encoding="utf-8"?>
<p:tagLst xmlns:a="http://schemas.openxmlformats.org/drawingml/2006/main" xmlns:r="http://schemas.openxmlformats.org/officeDocument/2006/relationships" xmlns:p="http://schemas.openxmlformats.org/presentationml/2006/main">
  <p:tag name="TIMING" val="|13.1"/>
</p:tagLst>
</file>

<file path=ppt/tags/tag7.xml><?xml version="1.0" encoding="utf-8"?>
<p:tagLst xmlns:a="http://schemas.openxmlformats.org/drawingml/2006/main" xmlns:r="http://schemas.openxmlformats.org/officeDocument/2006/relationships" xmlns:p="http://schemas.openxmlformats.org/presentationml/2006/main">
  <p:tag name="TIMING" val="|3.2"/>
</p:tagLst>
</file>

<file path=ppt/tags/tag8.xml><?xml version="1.0" encoding="utf-8"?>
<p:tagLst xmlns:a="http://schemas.openxmlformats.org/drawingml/2006/main" xmlns:r="http://schemas.openxmlformats.org/officeDocument/2006/relationships" xmlns:p="http://schemas.openxmlformats.org/presentationml/2006/main">
  <p:tag name="TIMING" val="|5.6"/>
</p:tagLst>
</file>

<file path=ppt/tags/tag9.xml><?xml version="1.0" encoding="utf-8"?>
<p:tagLst xmlns:a="http://schemas.openxmlformats.org/drawingml/2006/main" xmlns:r="http://schemas.openxmlformats.org/officeDocument/2006/relationships" xmlns:p="http://schemas.openxmlformats.org/presentationml/2006/main">
  <p:tag name="TIMING" val="|4.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70059</TotalTime>
  <Words>2440</Words>
  <Application>Microsoft Office PowerPoint</Application>
  <PresentationFormat>On-screen Show (4:3)</PresentationFormat>
  <Paragraphs>518</Paragraphs>
  <Slides>38</Slides>
  <Notes>0</Notes>
  <HiddenSlides>0</HiddenSlides>
  <MMClips>38</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Custom Design</vt:lpstr>
      <vt:lpstr>Binary search</vt:lpstr>
      <vt:lpstr>Outline</vt:lpstr>
      <vt:lpstr>Searching sorted arrays</vt:lpstr>
      <vt:lpstr>Searching sorted arrays</vt:lpstr>
      <vt:lpstr>Implementing the binary search</vt:lpstr>
      <vt:lpstr>Searching sorted arrays</vt:lpstr>
      <vt:lpstr>Implementing the binary search</vt:lpstr>
      <vt:lpstr>Implementing the binary search</vt:lpstr>
      <vt:lpstr>Implementing the binary search</vt:lpstr>
      <vt:lpstr>Implementing the binary search</vt:lpstr>
      <vt:lpstr>Implementing the binary search</vt:lpstr>
      <vt:lpstr>Implementing the binary search</vt:lpstr>
      <vt:lpstr>While loop condition</vt:lpstr>
      <vt:lpstr>While loop condition</vt:lpstr>
      <vt:lpstr>While loop condition</vt:lpstr>
      <vt:lpstr>While loop condition</vt:lpstr>
      <vt:lpstr>While loop condition</vt:lpstr>
      <vt:lpstr>While loop condition</vt:lpstr>
      <vt:lpstr>While loop condition</vt:lpstr>
      <vt:lpstr>Our binary search</vt:lpstr>
      <vt:lpstr>A test</vt:lpstr>
      <vt:lpstr>A test</vt:lpstr>
      <vt:lpstr>Weakness in our test</vt:lpstr>
      <vt:lpstr>Weakness in our test</vt:lpstr>
      <vt:lpstr>Weakness in our implementation</vt:lpstr>
      <vt:lpstr>Weakness in our implementation</vt:lpstr>
      <vt:lpstr>Our complete implementation</vt:lpstr>
      <vt:lpstr>What type of error is this?</vt:lpstr>
      <vt:lpstr>Another weakness</vt:lpstr>
      <vt:lpstr>A better test</vt:lpstr>
      <vt:lpstr>How often must we search the array?</vt:lpstr>
      <vt:lpstr>How often must we search the array?</vt:lpstr>
      <vt:lpstr>How often must we search the array?</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1368</cp:revision>
  <dcterms:created xsi:type="dcterms:W3CDTF">2009-09-11T23:00:44Z</dcterms:created>
  <dcterms:modified xsi:type="dcterms:W3CDTF">2020-08-24T18:52:36Z</dcterms:modified>
</cp:coreProperties>
</file>